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3" r:id="rId10"/>
    <p:sldId id="297" r:id="rId11"/>
    <p:sldId id="298" r:id="rId12"/>
    <p:sldId id="299" r:id="rId13"/>
    <p:sldId id="264" r:id="rId14"/>
    <p:sldId id="265" r:id="rId15"/>
    <p:sldId id="266" r:id="rId16"/>
    <p:sldId id="269" r:id="rId17"/>
    <p:sldId id="270" r:id="rId18"/>
    <p:sldId id="271" r:id="rId19"/>
    <p:sldId id="277" r:id="rId20"/>
    <p:sldId id="276" r:id="rId21"/>
    <p:sldId id="279" r:id="rId22"/>
    <p:sldId id="303" r:id="rId23"/>
    <p:sldId id="300" r:id="rId24"/>
    <p:sldId id="30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B2AD-91BD-6648-896E-AA581BCE97DA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13CB-DB06-F143-9297-0E45C3CE03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5F55CA-DEF5-2548-B389-906292F0BB8C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3EF72-8BBE-BD4B-BC4B-363322B70016}" type="slidenum">
              <a:rPr lang="en-US"/>
              <a:pPr/>
              <a:t>9</a:t>
            </a:fld>
            <a:endParaRPr lang="en-US"/>
          </a:p>
        </p:txBody>
      </p:sp>
      <p:sp>
        <p:nvSpPr>
          <p:cNvPr id="522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413991-1896-BC44-B4B8-CB2F75F835B9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97AC5-6EB0-EB42-9407-276171337499}" type="slidenum">
              <a:rPr lang="en-US"/>
              <a:pPr/>
              <a:t>29</a:t>
            </a:fld>
            <a:endParaRPr lang="en-US"/>
          </a:p>
        </p:txBody>
      </p:sp>
      <p:sp>
        <p:nvSpPr>
          <p:cNvPr id="655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152B23A-11EA-1245-8A11-3F3A0D88324B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F1F7A-BBD3-AB44-A3EB-7DF734FF94F6}" type="slidenum">
              <a:rPr lang="en-US"/>
              <a:pPr/>
              <a:t>30</a:t>
            </a:fld>
            <a:endParaRPr lang="en-US"/>
          </a:p>
        </p:txBody>
      </p:sp>
      <p:sp>
        <p:nvSpPr>
          <p:cNvPr id="665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F8E9176-EDCD-BB45-8FF3-97998BDA8762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40EEC-9E32-874E-9A50-C368AB5041AC}" type="slidenum">
              <a:rPr lang="en-US"/>
              <a:pPr/>
              <a:t>31</a:t>
            </a:fld>
            <a:endParaRPr lang="en-US"/>
          </a:p>
        </p:txBody>
      </p:sp>
      <p:sp>
        <p:nvSpPr>
          <p:cNvPr id="675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F109A6A-B6E2-3143-ADD4-CF9A13C28679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AAFA2-3945-9B4B-94CA-0465604534A7}" type="slidenum">
              <a:rPr lang="en-US"/>
              <a:pPr/>
              <a:t>32</a:t>
            </a:fld>
            <a:endParaRPr lang="en-US"/>
          </a:p>
        </p:txBody>
      </p:sp>
      <p:sp>
        <p:nvSpPr>
          <p:cNvPr id="686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811E13-38CA-DF43-BAEB-DE65F665AD8C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1BF13-ADDC-294C-9248-E42CDB6771D7}" type="slidenum">
              <a:rPr lang="en-US"/>
              <a:pPr/>
              <a:t>33</a:t>
            </a:fld>
            <a:endParaRPr lang="en-US"/>
          </a:p>
        </p:txBody>
      </p:sp>
      <p:sp>
        <p:nvSpPr>
          <p:cNvPr id="696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F4374F0-6F4B-5B45-9996-DC768AFEC3DD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38316-64E9-7241-9955-E07CBE72BA87}" type="slidenum">
              <a:rPr lang="en-US"/>
              <a:pPr/>
              <a:t>36</a:t>
            </a:fld>
            <a:endParaRPr lang="en-US"/>
          </a:p>
        </p:txBody>
      </p:sp>
      <p:sp>
        <p:nvSpPr>
          <p:cNvPr id="706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A1A57D-CB78-C941-BAE1-CA3E61804F06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ED28E-FB5D-D74F-B641-A0A31FA9AC1A}" type="slidenum">
              <a:rPr lang="en-US"/>
              <a:pPr/>
              <a:t>37</a:t>
            </a:fld>
            <a:endParaRPr lang="en-US"/>
          </a:p>
        </p:txBody>
      </p:sp>
      <p:sp>
        <p:nvSpPr>
          <p:cNvPr id="716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02962C5-AE2C-EB43-BBCD-42206133217C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6B814-D4C5-6B4D-B2DF-3B8C8F803878}" type="slidenum">
              <a:rPr lang="en-US"/>
              <a:pPr/>
              <a:t>38</a:t>
            </a:fld>
            <a:endParaRPr lang="en-US"/>
          </a:p>
        </p:txBody>
      </p:sp>
      <p:sp>
        <p:nvSpPr>
          <p:cNvPr id="727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619ACE-2A69-0E44-BFBC-F1A9DF031D71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4CD17-079D-1542-B3BD-3CB2957A44CA}" type="slidenum">
              <a:rPr lang="en-US"/>
              <a:pPr/>
              <a:t>39</a:t>
            </a:fld>
            <a:endParaRPr lang="en-US"/>
          </a:p>
        </p:txBody>
      </p:sp>
      <p:sp>
        <p:nvSpPr>
          <p:cNvPr id="737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90D9643-BA39-564F-88D4-F995A2921A3E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7568A-AAB8-5547-A59C-AA1A9F9299CC}" type="slidenum">
              <a:rPr lang="en-US"/>
              <a:pPr/>
              <a:t>40</a:t>
            </a:fld>
            <a:endParaRPr lang="en-US"/>
          </a:p>
        </p:txBody>
      </p:sp>
      <p:sp>
        <p:nvSpPr>
          <p:cNvPr id="747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3217AFE-2B80-D140-B031-CD095F15F7D4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16FE8-8880-6942-BC67-6A8826D8CE6A}" type="slidenum">
              <a:rPr lang="en-US"/>
              <a:pPr/>
              <a:t>13</a:t>
            </a:fld>
            <a:endParaRPr lang="en-US"/>
          </a:p>
        </p:txBody>
      </p:sp>
      <p:sp>
        <p:nvSpPr>
          <p:cNvPr id="532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12EA56-33A5-1F42-A86B-9F9703CED7F8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EF37A-DCDA-E747-BA6D-C93B4DBC7DE1}" type="slidenum">
              <a:rPr lang="en-US"/>
              <a:pPr/>
              <a:t>14</a:t>
            </a:fld>
            <a:endParaRPr lang="en-US"/>
          </a:p>
        </p:txBody>
      </p:sp>
      <p:sp>
        <p:nvSpPr>
          <p:cNvPr id="542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39305B-85DA-1241-B53A-6809BF884677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B6BAE-B503-D94A-BA90-88BD471FF428}" type="slidenum">
              <a:rPr lang="en-US"/>
              <a:pPr/>
              <a:t>15</a:t>
            </a:fld>
            <a:endParaRPr lang="en-US"/>
          </a:p>
        </p:txBody>
      </p:sp>
      <p:sp>
        <p:nvSpPr>
          <p:cNvPr id="553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EBA3EC6-A813-2F4D-A2BB-C5A8A7D5B393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BF775-91DF-6145-867B-91BE640D6627}" type="slidenum">
              <a:rPr lang="en-US"/>
              <a:pPr/>
              <a:t>19</a:t>
            </a:fld>
            <a:endParaRPr lang="en-US"/>
          </a:p>
        </p:txBody>
      </p:sp>
      <p:sp>
        <p:nvSpPr>
          <p:cNvPr id="593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645312-FBE7-634C-946A-CBBF134D5F3C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D8F32-090E-A641-822B-2F2CAE06CBD0}" type="slidenum">
              <a:rPr lang="en-US"/>
              <a:pPr/>
              <a:t>21</a:t>
            </a:fld>
            <a:endParaRPr lang="en-US"/>
          </a:p>
        </p:txBody>
      </p:sp>
      <p:sp>
        <p:nvSpPr>
          <p:cNvPr id="614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3AAD48-73C0-2A4E-84CE-7D240F9CC2C0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2C871-1875-9B4A-9519-F0D6971927B5}" type="slidenum">
              <a:rPr lang="en-US"/>
              <a:pPr/>
              <a:t>25</a:t>
            </a:fld>
            <a:endParaRPr lang="en-US"/>
          </a:p>
        </p:txBody>
      </p:sp>
      <p:sp>
        <p:nvSpPr>
          <p:cNvPr id="624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04E3A86-0FC7-BA46-9C45-3B5DA08479EA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B683A-A44D-4C4A-AA8F-493D120FBC1D}" type="slidenum">
              <a:rPr lang="en-US"/>
              <a:pPr/>
              <a:t>26</a:t>
            </a:fld>
            <a:endParaRPr lang="en-US"/>
          </a:p>
        </p:txBody>
      </p:sp>
      <p:sp>
        <p:nvSpPr>
          <p:cNvPr id="634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  <a:ea typeface="Osaka" charset="-128"/>
                <a:cs typeface="Osaka" charset="-128"/>
              </a:rPr>
              <a:t>Introducing Psychology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311F482-6656-5C4B-957D-054BA4CDF84D}" type="datetime1">
              <a:rPr lang="en-US"/>
              <a:pPr/>
              <a:t>2/1/16</a:t>
            </a:fld>
            <a:endParaRPr lang="en-US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©1999 Prentice Hall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23C80-8C94-774D-A0A3-9DBD03A5A418}" type="slidenum">
              <a:rPr lang="en-US"/>
              <a:pPr/>
              <a:t>28</a:t>
            </a:fld>
            <a:endParaRPr lang="en-US"/>
          </a:p>
        </p:txBody>
      </p:sp>
      <p:sp>
        <p:nvSpPr>
          <p:cNvPr id="645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0D71-FC88-7F41-96D8-B34ACDA2D246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D48B-B3D4-694E-9A6E-3E51311775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Psychology?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amazing PowerPoint</a:t>
            </a:r>
            <a:br>
              <a:rPr lang="en-US" dirty="0" smtClean="0"/>
            </a:br>
            <a:r>
              <a:rPr lang="en-US" dirty="0" smtClean="0"/>
              <a:t>Chapter 1: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from 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More than 2000 years ago, Ancient Greece: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Socrates, “Know thyself”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-Introspection: Look within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Aristotle- </a:t>
            </a:r>
            <a:br>
              <a:rPr lang="en-US" dirty="0" smtClean="0"/>
            </a:br>
            <a:r>
              <a:rPr lang="en-US" dirty="0" err="1" smtClean="0"/>
              <a:t>Associationism</a:t>
            </a:r>
            <a:r>
              <a:rPr lang="en-US" dirty="0" smtClean="0"/>
              <a:t>: Connecting new experiences to previously learned experiences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Ancient Greeks associated erratic, confused behaviors as the gods punishing people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Hippocrates suggested such problems were from abnormalities in brain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Middle Ages, most Europeans believed problems such as agitation and confusion were signs of possession by demon</a:t>
            </a:r>
          </a:p>
          <a:p>
            <a:endParaRPr lang="en-US" dirty="0" smtClean="0"/>
          </a:p>
          <a:p>
            <a:r>
              <a:rPr lang="en-US" dirty="0" smtClean="0"/>
              <a:t>Test: Throw person into deep water; if they are pure, they will sink; if they are impure they will float and must die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*not 100% accurate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1500s-1700s: Scientific revolution ; scientific method;</a:t>
            </a:r>
          </a:p>
          <a:p>
            <a:r>
              <a:rPr lang="en-US" dirty="0" smtClean="0"/>
              <a:t>This approach led to the birth of modern psychology in 1879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Psychology’s Past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4953000"/>
          </a:xfrm>
        </p:spPr>
        <p:txBody>
          <a:bodyPr/>
          <a:lstStyle/>
          <a:p>
            <a:pPr eaLnBrk="1" hangingPunct="1"/>
            <a:r>
              <a:rPr lang="en-US" sz="4000" dirty="0"/>
              <a:t>Wanted to describe, predict, understand, and modify behavior</a:t>
            </a:r>
          </a:p>
          <a:p>
            <a:pPr eaLnBrk="1" hangingPunct="1"/>
            <a:endParaRPr lang="en-US" sz="4000" dirty="0"/>
          </a:p>
          <a:p>
            <a:pPr eaLnBrk="1" hangingPunct="1"/>
            <a:r>
              <a:rPr lang="en-US" sz="4000" dirty="0"/>
              <a:t>They did not rely on empirical evidence – observations were often based on anecdotes or descriptions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Psychology’s Past – Good News, Bad News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/>
              <a:t>Good News – early thinkers not always wrong</a:t>
            </a:r>
          </a:p>
          <a:p>
            <a:pPr eaLnBrk="1" hangingPunct="1">
              <a:lnSpc>
                <a:spcPct val="80000"/>
              </a:lnSpc>
            </a:pPr>
            <a:endParaRPr lang="en-US" sz="4000"/>
          </a:p>
          <a:p>
            <a:pPr lvl="1" eaLnBrk="1" hangingPunct="1">
              <a:lnSpc>
                <a:spcPct val="80000"/>
              </a:lnSpc>
            </a:pPr>
            <a:r>
              <a:rPr lang="en-US" sz="4000"/>
              <a:t>Ex.:  Hippocrates – brain is the source of all pleasures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Psychology’s Past – Good News, Bad News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Bad News – without empirical methods, mistakes were made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Phrenology: Different brain areas accounted for specific character and personality traits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Graphology: One’s personality could be revealed through handwriting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Astrology: Heavenly bodies influence human affairs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hre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5438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0" y="5943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5B5249"/>
                </a:solidFill>
              </a:rPr>
              <a:t>Phrenology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Graphology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Astrology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Psychology’s Past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4400"/>
              <a:t>Three early psychologies</a:t>
            </a:r>
          </a:p>
          <a:p>
            <a:pPr lvl="1" eaLnBrk="1" hangingPunct="1"/>
            <a:r>
              <a:rPr lang="en-US" sz="4400"/>
              <a:t>Structuralism</a:t>
            </a:r>
          </a:p>
          <a:p>
            <a:pPr lvl="1" eaLnBrk="1" hangingPunct="1"/>
            <a:r>
              <a:rPr lang="en-US" sz="4400"/>
              <a:t>Functionalism</a:t>
            </a:r>
          </a:p>
          <a:p>
            <a:pPr lvl="1" eaLnBrk="1" hangingPunct="1"/>
            <a:r>
              <a:rPr lang="en-US" sz="4400"/>
              <a:t>Psychoanalysis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“A Day in the Life”, page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following: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Birth of Modern Psychology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96867" cy="617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1879 – First psychological laboratory –  Wilhelm Wundt (Germany) – first person to announce that he intended to make psychology a science 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His field became known </a:t>
            </a:r>
            <a:br>
              <a:rPr lang="en-US" sz="3200" dirty="0" smtClean="0"/>
            </a:br>
            <a:r>
              <a:rPr lang="en-US" sz="3200" dirty="0" smtClean="0"/>
              <a:t>as structuralism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Structuralism: </a:t>
            </a:r>
            <a:br>
              <a:rPr lang="en-US" dirty="0" smtClean="0"/>
            </a:br>
            <a:r>
              <a:rPr lang="en-US" dirty="0" smtClean="0"/>
              <a:t>Breaks down experiences </a:t>
            </a:r>
            <a:br>
              <a:rPr lang="en-US" dirty="0" smtClean="0"/>
            </a:br>
            <a:r>
              <a:rPr lang="en-US" dirty="0" smtClean="0"/>
              <a:t>into objective sensations </a:t>
            </a:r>
            <a:br>
              <a:rPr lang="en-US" dirty="0" smtClean="0"/>
            </a:br>
            <a:r>
              <a:rPr lang="en-US" dirty="0" smtClean="0"/>
              <a:t>and subjective feelings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Objective: Apple is round, 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Subjective: Apple tastes good; makes me happy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very basic; difficult to measure</a:t>
            </a:r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843867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Functionalism</a:t>
            </a:r>
            <a:endParaRPr lang="en-US" sz="360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William James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interested in</a:t>
            </a:r>
            <a:r>
              <a:rPr lang="en-US" sz="3600" i="1" dirty="0"/>
              <a:t> how </a:t>
            </a:r>
            <a:r>
              <a:rPr lang="en-US" sz="3600" dirty="0"/>
              <a:t>and</a:t>
            </a:r>
            <a:r>
              <a:rPr lang="en-US" sz="3600" i="1" dirty="0"/>
              <a:t> why</a:t>
            </a:r>
            <a:r>
              <a:rPr lang="en-US" sz="3600" dirty="0"/>
              <a:t> things happen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Functionalism: how do mental processes help organisms adapt to their environment? (What is their function?)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Adaptive behaviors (successful) are repeated and become habits; Less adaptive behaviors are dropped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*Concentrated on mental processes, hard to measure (psychological constructs)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946140"/>
            <a:ext cx="6111870" cy="44386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Behaviorism, John Watson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584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Watson agreed with functionalism, wanted something more measureable</a:t>
            </a:r>
          </a:p>
          <a:p>
            <a:r>
              <a:rPr lang="en-US" dirty="0" smtClean="0"/>
              <a:t>Behaviorism: Study of observable behavior</a:t>
            </a:r>
            <a:br>
              <a:rPr lang="en-US" dirty="0" smtClean="0"/>
            </a:br>
            <a:r>
              <a:rPr lang="en-US" dirty="0" smtClean="0"/>
              <a:t>(Little Albert Study)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B.F. Skinner agreed; he added the idea of ‘reinforcement’ to promote certain behaviors (tested on pigeons, rats)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67" y="4072466"/>
            <a:ext cx="2379133" cy="241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22" y="1490133"/>
            <a:ext cx="1905512" cy="25823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Gestalt Psychology – school of thought that questioned how people interpret information</a:t>
            </a:r>
          </a:p>
          <a:p>
            <a:r>
              <a:rPr lang="en-US" dirty="0" smtClean="0"/>
              <a:t>They believe that perception is important and observable behaviors alone are not enough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7" y="3992563"/>
            <a:ext cx="2286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7717"/>
            <a:ext cx="33528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Psychoanalysis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562600"/>
          </a:xfrm>
        </p:spPr>
        <p:txBody>
          <a:bodyPr/>
          <a:lstStyle/>
          <a:p>
            <a:pPr eaLnBrk="1" hangingPunct="1"/>
            <a:r>
              <a:rPr lang="en-US" sz="3600"/>
              <a:t>A theory of personality and a method of psychotherapy, originally formulated by Sigmund Freud.</a:t>
            </a:r>
          </a:p>
          <a:p>
            <a:pPr lvl="1" eaLnBrk="1" hangingPunct="1"/>
            <a:r>
              <a:rPr lang="en-US" sz="3200"/>
              <a:t>Emphasizes unconscious motives and conflicts that occur during early childhood and were too threatening to remember consciously</a:t>
            </a:r>
          </a:p>
          <a:p>
            <a:pPr lvl="1" eaLnBrk="1" hangingPunct="1"/>
            <a:r>
              <a:rPr lang="en-US" sz="3200"/>
              <a:t>Freud argued that conscious awareness is merely the tip of the iceberg – the unconscious mind beneath the tip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Psychoanalysis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Freud concluded that                              the unconscious mind                        contained unrevealed                         wishes, passions, guilty                     secrets, unspeakable                              yearnings, and conflicts                    between desire and duty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Many of these urges and thoughts are sexual or aggressive in nature</a:t>
            </a:r>
            <a:endParaRPr lang="en-US" sz="3600"/>
          </a:p>
        </p:txBody>
      </p:sp>
      <p:pic>
        <p:nvPicPr>
          <p:cNvPr id="33796" name="Picture 5" descr="vc008467"/>
          <p:cNvPicPr>
            <a:picLocks noChangeAspect="1" noChangeArrowheads="1"/>
          </p:cNvPicPr>
          <p:nvPr/>
        </p:nvPicPr>
        <p:blipFill>
          <a:blip r:embed="rId3"/>
          <a:srcRect l="5869" t="4218" r="6113" b="8612"/>
          <a:stretch>
            <a:fillRect/>
          </a:stretch>
        </p:blipFill>
        <p:spPr bwMode="auto">
          <a:xfrm>
            <a:off x="5943600" y="914400"/>
            <a:ext cx="2212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Content Placeholder 8" descr="wq-iceberg-underwat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762000"/>
            <a:ext cx="4114800" cy="54927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pPr eaLnBrk="1" hangingPunct="1"/>
            <a:r>
              <a:rPr lang="en-US" sz="4800"/>
              <a:t>Major Psychological Perspectives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419600"/>
          </a:xfrm>
        </p:spPr>
        <p:txBody>
          <a:bodyPr/>
          <a:lstStyle/>
          <a:p>
            <a:pPr eaLnBrk="1" hangingPunct="1"/>
            <a:r>
              <a:rPr lang="en-US" sz="4400"/>
              <a:t>Biological Perspective</a:t>
            </a:r>
          </a:p>
          <a:p>
            <a:pPr eaLnBrk="1" hangingPunct="1"/>
            <a:r>
              <a:rPr lang="en-US" sz="4400"/>
              <a:t>Learning Perspective</a:t>
            </a:r>
          </a:p>
          <a:p>
            <a:pPr eaLnBrk="1" hangingPunct="1"/>
            <a:r>
              <a:rPr lang="en-US" sz="4400"/>
              <a:t>Cognitive Perspective</a:t>
            </a:r>
          </a:p>
          <a:p>
            <a:pPr eaLnBrk="1" hangingPunct="1"/>
            <a:r>
              <a:rPr lang="en-US" sz="4400"/>
              <a:t>Sociocultural perspective</a:t>
            </a:r>
          </a:p>
          <a:p>
            <a:pPr eaLnBrk="1" hangingPunct="1"/>
            <a:r>
              <a:rPr lang="en-US" sz="4400"/>
              <a:t>Psychodynamic Perspective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838200"/>
          </a:xfrm>
        </p:spPr>
        <p:txBody>
          <a:bodyPr/>
          <a:lstStyle/>
          <a:p>
            <a:pPr eaLnBrk="1" hangingPunct="1"/>
            <a:r>
              <a:rPr lang="en-US" u="sng"/>
              <a:t>The Biological Perspective</a:t>
            </a:r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emphasizes bodily events and changes associated with actions, feelings  and thoughts – how biology affects learning and performance, perceptions of reality, emotion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This perspective involves: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Brain chemistry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Heredity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Evolutionary influences</a:t>
            </a:r>
          </a:p>
        </p:txBody>
      </p:sp>
      <p:pic>
        <p:nvPicPr>
          <p:cNvPr id="3686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0"/>
            <a:ext cx="19653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– Why study psychology?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Psychology: the scientific study of behavior and mental processes</a:t>
            </a:r>
          </a:p>
          <a:p>
            <a:r>
              <a:rPr lang="en-US" dirty="0" smtClean="0"/>
              <a:t>Behavior: Any action that other people can observe or measure</a:t>
            </a:r>
          </a:p>
          <a:p>
            <a:pPr lvl="1"/>
            <a:r>
              <a:rPr lang="en-US" dirty="0" smtClean="0"/>
              <a:t>Can be observed by another person (walking)</a:t>
            </a:r>
          </a:p>
          <a:p>
            <a:pPr lvl="1"/>
            <a:r>
              <a:rPr lang="en-US" dirty="0" smtClean="0"/>
              <a:t>Can be measured through scientific instruments (body functions such as heart rate; brain activity)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838200"/>
          </a:xfrm>
        </p:spPr>
        <p:txBody>
          <a:bodyPr/>
          <a:lstStyle/>
          <a:p>
            <a:pPr eaLnBrk="1" hangingPunct="1"/>
            <a:r>
              <a:rPr lang="en-US" u="sng"/>
              <a:t>The Learning Perspective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3536950"/>
          </a:xfrm>
        </p:spPr>
        <p:txBody>
          <a:bodyPr/>
          <a:lstStyle/>
          <a:p>
            <a:pPr eaLnBrk="1" hangingPunct="1"/>
            <a:r>
              <a:rPr lang="en-US" sz="4000"/>
              <a:t>emphasizes how the environment and experience affect a person’s or animal’s actions 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2050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971800" y="3352800"/>
            <a:ext cx="61722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Char char="n"/>
            </a:pPr>
            <a:r>
              <a:rPr lang="en-US" sz="2800"/>
              <a:t>  </a:t>
            </a:r>
            <a:r>
              <a:rPr lang="en-US" sz="3600"/>
              <a:t>This perspective involves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</a:pPr>
            <a:r>
              <a:rPr lang="en-US" sz="3600"/>
              <a:t> Behaviorism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</a:pPr>
            <a:r>
              <a:rPr lang="en-US" sz="3600"/>
              <a:t> Social-cognitive learning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</a:pPr>
            <a:r>
              <a:rPr lang="en-US" sz="3600"/>
              <a:t> theories</a:t>
            </a:r>
          </a:p>
          <a:p>
            <a:pPr marL="457200" indent="-457200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/>
              <a:t>The Cognitive Perspective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emphasizes mental processes in perception, memory, language, problem solving and other areas of behavior.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This perspective involves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Computer models of human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Infant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Intelligence testing.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95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914400"/>
          </a:xfrm>
        </p:spPr>
        <p:txBody>
          <a:bodyPr/>
          <a:lstStyle/>
          <a:p>
            <a:pPr eaLnBrk="1" hangingPunct="1"/>
            <a:r>
              <a:rPr lang="en-US" sz="4000" u="sng"/>
              <a:t>Sociocultural Perspective</a:t>
            </a:r>
            <a:endParaRPr lang="en-US" u="sng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emphasizes social and cultural influences on behavior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This perspective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 the study of rules, roles, groups and relationships.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 the study of cultural norms, values and expectations.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        </a:t>
            </a:r>
            <a:r>
              <a:rPr lang="en-US" sz="4000" u="sng"/>
              <a:t>Psychodynamic Perspective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3886200"/>
            <a:ext cx="5715000" cy="2089150"/>
          </a:xfrm>
        </p:spPr>
        <p:txBody>
          <a:bodyPr/>
          <a:lstStyle/>
          <a:p>
            <a:pPr eaLnBrk="1" hangingPunct="1"/>
            <a:r>
              <a:rPr lang="en-US" sz="3600"/>
              <a:t>This perspective includes:</a:t>
            </a:r>
          </a:p>
          <a:p>
            <a:pPr lvl="1" eaLnBrk="1" hangingPunct="1"/>
            <a:r>
              <a:rPr lang="en-US" sz="3600"/>
              <a:t>Unconscious thoughts, desires, conflicts.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2181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indent="-342900">
              <a:buFontTx/>
              <a:buChar char="•"/>
              <a:tabLst>
                <a:tab pos="458788" algn="l"/>
              </a:tabLst>
            </a:pPr>
            <a:r>
              <a:rPr lang="en-US" sz="4000">
                <a:latin typeface="Verdana" charset="0"/>
              </a:rPr>
              <a:t>emphasizes unconscious dynamics within the individual, such as inner forces, conflicts or the movement of instinctual energy.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Influential Movements In Psychology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Humanist Psychology – emphasized personal growth and potential</a:t>
            </a:r>
          </a:p>
          <a:p>
            <a:endParaRPr lang="en-US"/>
          </a:p>
          <a:p>
            <a:r>
              <a:rPr lang="en-US"/>
              <a:t>Feminist Psychology -  analyzed the influence of social inequities on gender relations and on behavior of the two sexes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What do Psychologists </a:t>
            </a:r>
            <a:br>
              <a:rPr lang="en-US" sz="4000"/>
            </a:br>
            <a:r>
              <a:rPr lang="en-US" sz="4000"/>
              <a:t>do?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eaLnBrk="1" hangingPunct="1"/>
            <a:r>
              <a:rPr lang="en-US"/>
              <a:t>Academic/Research Psychologists</a:t>
            </a:r>
          </a:p>
          <a:p>
            <a:pPr eaLnBrk="1" hangingPunct="1"/>
            <a:r>
              <a:rPr lang="en-US"/>
              <a:t>Clinical Psychologists</a:t>
            </a:r>
          </a:p>
          <a:p>
            <a:pPr eaLnBrk="1" hangingPunct="1"/>
            <a:r>
              <a:rPr lang="en-US"/>
              <a:t>Psychologists in Industry, Law, and other settings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/>
          <a:lstStyle/>
          <a:p>
            <a:pPr eaLnBrk="1" hangingPunct="1"/>
            <a:r>
              <a:rPr lang="en-US" sz="4000"/>
              <a:t>Academic/Research Psychologists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Research in areas of basic or applied psychology.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Examples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Experimental psychologists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Educational psychologists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Developmental psychologists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Industrial/Organizational psychologists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Psychometric psychologists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Psychological Practitioners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4343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000" u="sng"/>
              <a:t>Counseling psychologists</a:t>
            </a:r>
            <a:r>
              <a:rPr lang="en-US" sz="4000"/>
              <a:t> help people deal with problems associated  with everyday life.</a:t>
            </a:r>
          </a:p>
          <a:p>
            <a:pPr eaLnBrk="1" hangingPunct="1"/>
            <a:r>
              <a:rPr lang="en-US" sz="4000" u="sng"/>
              <a:t>School psychologists</a:t>
            </a:r>
            <a:r>
              <a:rPr lang="en-US" sz="4000"/>
              <a:t> work with parents, teachers and students to enhance student performance.</a:t>
            </a:r>
          </a:p>
          <a:p>
            <a:pPr eaLnBrk="1" hangingPunct="1"/>
            <a:r>
              <a:rPr lang="en-US" sz="4000" u="sng"/>
              <a:t>Clinical psychologists</a:t>
            </a:r>
            <a:r>
              <a:rPr lang="en-US" sz="4000"/>
              <a:t> diagnose, treat, and study mental or emotional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/>
              <a:t>Clinical Psychologists are not:</a:t>
            </a:r>
            <a:r>
              <a:rPr lang="en-US"/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Psychotherapists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Anyone who does any type of psychotherapy</a:t>
            </a:r>
            <a:r>
              <a:rPr 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Psychoanalysts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Individuals who receive training in psychoanalysis.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Psychiatrists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/>
              <a:t>Medical doctors who diagnose and treat mental disorders.</a:t>
            </a:r>
          </a:p>
          <a:p>
            <a:pPr eaLnBrk="1" hangingPunct="1">
              <a:lnSpc>
                <a:spcPct val="90000"/>
              </a:lnSpc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/>
              <a:t>Psychologists in Other Settings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495800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000"/>
              <a:t>Sports</a:t>
            </a:r>
          </a:p>
          <a:p>
            <a:pPr eaLnBrk="1" hangingPunct="1"/>
            <a:r>
              <a:rPr lang="en-US" sz="4000"/>
              <a:t>Consumer Issues</a:t>
            </a:r>
          </a:p>
          <a:p>
            <a:pPr eaLnBrk="1" hangingPunct="1"/>
            <a:r>
              <a:rPr lang="en-US" sz="4000"/>
              <a:t>Advertising</a:t>
            </a:r>
          </a:p>
          <a:p>
            <a:pPr eaLnBrk="1" hangingPunct="1"/>
            <a:r>
              <a:rPr lang="en-US" sz="4000"/>
              <a:t>Organizational Problems</a:t>
            </a:r>
          </a:p>
          <a:p>
            <a:pPr eaLnBrk="1" hangingPunct="1"/>
            <a:r>
              <a:rPr lang="en-US" sz="4000"/>
              <a:t>Environmental Issues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914400"/>
            <a:ext cx="4191000" cy="3886200"/>
          </a:xfrm>
        </p:spPr>
        <p:txBody>
          <a:bodyPr/>
          <a:lstStyle/>
          <a:p>
            <a:pPr eaLnBrk="1" hangingPunct="1"/>
            <a:r>
              <a:rPr lang="en-US" sz="4000"/>
              <a:t>Public policy</a:t>
            </a:r>
          </a:p>
          <a:p>
            <a:pPr eaLnBrk="1" hangingPunct="1"/>
            <a:r>
              <a:rPr lang="en-US" sz="4000"/>
              <a:t>Opinion polls</a:t>
            </a:r>
          </a:p>
          <a:p>
            <a:pPr eaLnBrk="1" hangingPunct="1"/>
            <a:r>
              <a:rPr lang="en-US" sz="4000"/>
              <a:t>Military training</a:t>
            </a:r>
          </a:p>
          <a:p>
            <a:pPr eaLnBrk="1" hangingPunct="1"/>
            <a:r>
              <a:rPr lang="en-US" sz="4000"/>
              <a:t>Animal behavior</a:t>
            </a:r>
          </a:p>
          <a:p>
            <a:pPr eaLnBrk="1" hangingPunct="1"/>
            <a:r>
              <a:rPr lang="en-US" sz="4000"/>
              <a:t>Legal Issues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cognitive activities?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activity: Private, unobservable mental processes such as sensation, perception, thought, problem solving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What Areas do Psychology Undergraduates Pursue?</a:t>
            </a: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6576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Psychology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Other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Counseling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Education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Social work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Medicine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Law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Health Sciences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Business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Sociology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48132" name="Picture 5" descr="la_ch01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371600"/>
            <a:ext cx="5380038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psychological constructs?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 constructs – Concepts that enable us to discuss something that cannot be seen, touched, or measured directly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and describe behavior and mental processes in order to better understand them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Theories,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Theory: Statement that attempts to explain why things are the way they are and happen the way they do</a:t>
            </a:r>
          </a:p>
          <a:p>
            <a:r>
              <a:rPr lang="en-US" dirty="0" smtClean="0"/>
              <a:t>*Often disproven and revised*</a:t>
            </a:r>
          </a:p>
          <a:p>
            <a:endParaRPr lang="en-US" dirty="0" smtClean="0"/>
          </a:p>
          <a:p>
            <a:r>
              <a:rPr lang="en-US" dirty="0" smtClean="0"/>
              <a:t>Principle: a rule or law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scientific research and </a:t>
            </a:r>
            <a:br>
              <a:rPr lang="en-US" dirty="0" smtClean="0"/>
            </a:br>
            <a:r>
              <a:rPr lang="en-US" b="1" u="sng" dirty="0" smtClean="0"/>
              <a:t>empirical evidence</a:t>
            </a:r>
            <a:r>
              <a:rPr lang="en-US" dirty="0" smtClean="0"/>
              <a:t> – from observation, experimentation, or measurement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Psychology’s Past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/>
              <a:t>Until the 1800s, psychology was not a formal discipline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1292</Words>
  <Application>Microsoft Macintosh PowerPoint</Application>
  <PresentationFormat>On-screen Show (4:3)</PresentationFormat>
  <Paragraphs>248</Paragraphs>
  <Slides>40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What is Psychology?</vt:lpstr>
      <vt:lpstr>Read “A Day in the Life”, page 3</vt:lpstr>
      <vt:lpstr>Section 1 – Why study psychology?</vt:lpstr>
      <vt:lpstr>What are cognitive activities?</vt:lpstr>
      <vt:lpstr>What are psychological constructs?</vt:lpstr>
      <vt:lpstr>Goals of Psychology</vt:lpstr>
      <vt:lpstr>Theories, Principles</vt:lpstr>
      <vt:lpstr>Slide 8</vt:lpstr>
      <vt:lpstr>Psychology’s Past</vt:lpstr>
      <vt:lpstr>Roots from Ancient Greece</vt:lpstr>
      <vt:lpstr>The Middle Ages</vt:lpstr>
      <vt:lpstr>Birth of Modern Science</vt:lpstr>
      <vt:lpstr>Psychology’s Past</vt:lpstr>
      <vt:lpstr>Psychology’s Past – Good News, Bad News</vt:lpstr>
      <vt:lpstr>Psychology’s Past – Good News, Bad News</vt:lpstr>
      <vt:lpstr>Slide 16</vt:lpstr>
      <vt:lpstr>Graphology </vt:lpstr>
      <vt:lpstr>Astrology</vt:lpstr>
      <vt:lpstr>Psychology’s Past</vt:lpstr>
      <vt:lpstr>Birth of Modern Psychology</vt:lpstr>
      <vt:lpstr>Functionalism</vt:lpstr>
      <vt:lpstr>Slide 22</vt:lpstr>
      <vt:lpstr>Behaviorism, John Watson</vt:lpstr>
      <vt:lpstr>Gestalt School</vt:lpstr>
      <vt:lpstr>Psychoanalysis</vt:lpstr>
      <vt:lpstr>Psychoanalysis</vt:lpstr>
      <vt:lpstr>Slide 27</vt:lpstr>
      <vt:lpstr>Major Psychological Perspectives</vt:lpstr>
      <vt:lpstr>The Biological Perspective</vt:lpstr>
      <vt:lpstr>The Learning Perspective</vt:lpstr>
      <vt:lpstr>The Cognitive Perspective</vt:lpstr>
      <vt:lpstr>Sociocultural Perspective</vt:lpstr>
      <vt:lpstr>        Psychodynamic Perspective</vt:lpstr>
      <vt:lpstr>Other Influential Movements In Psychology</vt:lpstr>
      <vt:lpstr>What do Psychologists  do?</vt:lpstr>
      <vt:lpstr>Academic/Research Psychologists</vt:lpstr>
      <vt:lpstr>Psychological Practitioners</vt:lpstr>
      <vt:lpstr>Clinical Psychologists are not: </vt:lpstr>
      <vt:lpstr>Psychologists in Other Settings</vt:lpstr>
      <vt:lpstr>What Areas do Psychology Undergraduates Pursue?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Psychology?</dc:title>
  <dc:creator>Ryan Bayne</dc:creator>
  <cp:lastModifiedBy>Ryan Bayne</cp:lastModifiedBy>
  <cp:revision>1</cp:revision>
  <dcterms:created xsi:type="dcterms:W3CDTF">2016-02-02T00:05:46Z</dcterms:created>
  <dcterms:modified xsi:type="dcterms:W3CDTF">2016-02-02T01:36:23Z</dcterms:modified>
</cp:coreProperties>
</file>