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1" r:id="rId21"/>
    <p:sldId id="275" r:id="rId22"/>
    <p:sldId id="276" r:id="rId23"/>
    <p:sldId id="277" r:id="rId24"/>
    <p:sldId id="278" r:id="rId25"/>
    <p:sldId id="279"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72" y="366"/>
      </p:cViewPr>
      <p:guideLst/>
    </p:cSldViewPr>
  </p:slideViewPr>
  <p:notesTextViewPr>
    <p:cViewPr>
      <p:scale>
        <a:sx n="1" d="1"/>
        <a:sy n="1" d="1"/>
      </p:scale>
      <p:origin x="0" y="0"/>
    </p:cViewPr>
  </p:notesTextViewPr>
  <p:sorterViewPr>
    <p:cViewPr>
      <p:scale>
        <a:sx n="100" d="100"/>
        <a:sy n="100" d="100"/>
      </p:scale>
      <p:origin x="0" y="-121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2/24/2015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2/24/2015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2/24/2015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2/24/2015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2/24/2015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2/24/2015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2/24/2015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Legislative Branch</a:t>
            </a:r>
            <a:endParaRPr lang="en-US" dirty="0"/>
          </a:p>
        </p:txBody>
      </p:sp>
      <p:sp>
        <p:nvSpPr>
          <p:cNvPr id="3" name="Subtitle 2"/>
          <p:cNvSpPr>
            <a:spLocks noGrp="1"/>
          </p:cNvSpPr>
          <p:nvPr>
            <p:ph type="subTitle" idx="1"/>
          </p:nvPr>
        </p:nvSpPr>
        <p:spPr/>
        <p:txBody>
          <a:bodyPr/>
          <a:lstStyle/>
          <a:p>
            <a:r>
              <a:rPr lang="en-US" dirty="0" smtClean="0"/>
              <a:t>Congress</a:t>
            </a:r>
            <a:endParaRPr lang="en-US" dirty="0"/>
          </a:p>
        </p:txBody>
      </p:sp>
    </p:spTree>
    <p:extLst>
      <p:ext uri="{BB962C8B-B14F-4D97-AF65-F5344CB8AC3E}">
        <p14:creationId xmlns:p14="http://schemas.microsoft.com/office/powerpoint/2010/main" val="3431966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Senate and House:</a:t>
            </a:r>
            <a:br>
              <a:rPr lang="en-US" dirty="0" smtClean="0"/>
            </a:br>
            <a:r>
              <a:rPr lang="en-US" dirty="0" smtClean="0"/>
              <a:t>Salary and Benefits</a:t>
            </a:r>
            <a:endParaRPr lang="en-US" dirty="0"/>
          </a:p>
        </p:txBody>
      </p:sp>
      <p:sp>
        <p:nvSpPr>
          <p:cNvPr id="3" name="Content Placeholder 2"/>
          <p:cNvSpPr>
            <a:spLocks noGrp="1"/>
          </p:cNvSpPr>
          <p:nvPr>
            <p:ph idx="1"/>
          </p:nvPr>
        </p:nvSpPr>
        <p:spPr/>
        <p:txBody>
          <a:bodyPr/>
          <a:lstStyle/>
          <a:p>
            <a:r>
              <a:rPr lang="en-US" dirty="0" smtClean="0"/>
              <a:t>In 1789, the Senate and House each made $6 per day! This kept many from wanting to join</a:t>
            </a:r>
          </a:p>
          <a:p>
            <a:r>
              <a:rPr lang="en-US" dirty="0" smtClean="0"/>
              <a:t>Between $170,000-$230,700/year</a:t>
            </a:r>
          </a:p>
          <a:p>
            <a:r>
              <a:rPr lang="en-US" dirty="0" smtClean="0"/>
              <a:t>$150,000 or more per year for life after they retire</a:t>
            </a:r>
          </a:p>
          <a:p>
            <a:r>
              <a:rPr lang="en-US" dirty="0" smtClean="0"/>
              <a:t>Franking Privilege (stationary and postage for official business); health care; gymnasium; large allowances for trips home, to pay staff, telephones; large income tax deduction</a:t>
            </a:r>
          </a:p>
          <a:p>
            <a:pPr marL="0" indent="0">
              <a:buNone/>
            </a:pPr>
            <a:endParaRPr lang="en-US" dirty="0" smtClean="0"/>
          </a:p>
          <a:p>
            <a:endParaRPr lang="en-US" dirty="0"/>
          </a:p>
        </p:txBody>
      </p:sp>
    </p:spTree>
    <p:extLst>
      <p:ext uri="{BB962C8B-B14F-4D97-AF65-F5344CB8AC3E}">
        <p14:creationId xmlns:p14="http://schemas.microsoft.com/office/powerpoint/2010/main" val="141576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Members of Congress</a:t>
            </a:r>
            <a:endParaRPr lang="en-US" dirty="0"/>
          </a:p>
        </p:txBody>
      </p:sp>
      <p:sp>
        <p:nvSpPr>
          <p:cNvPr id="3" name="Content Placeholder 2"/>
          <p:cNvSpPr>
            <a:spLocks noGrp="1"/>
          </p:cNvSpPr>
          <p:nvPr>
            <p:ph idx="1"/>
          </p:nvPr>
        </p:nvSpPr>
        <p:spPr/>
        <p:txBody>
          <a:bodyPr/>
          <a:lstStyle/>
          <a:p>
            <a:r>
              <a:rPr lang="en-US" dirty="0" smtClean="0"/>
              <a:t>Nearly half of the members of Congress are lawyers</a:t>
            </a:r>
          </a:p>
          <a:p>
            <a:r>
              <a:rPr lang="en-US" dirty="0" smtClean="0"/>
              <a:t>Most are </a:t>
            </a:r>
            <a:r>
              <a:rPr lang="en-US" b="1" i="1" u="sng" dirty="0" smtClean="0"/>
              <a:t>incumbents</a:t>
            </a:r>
            <a:r>
              <a:rPr lang="en-US" dirty="0" smtClean="0"/>
              <a:t>—members who were already in office and won reelection. </a:t>
            </a:r>
          </a:p>
          <a:p>
            <a:endParaRPr lang="en-US" dirty="0" smtClean="0"/>
          </a:p>
          <a:p>
            <a:endParaRPr lang="en-US" dirty="0"/>
          </a:p>
        </p:txBody>
      </p:sp>
    </p:spTree>
    <p:extLst>
      <p:ext uri="{BB962C8B-B14F-4D97-AF65-F5344CB8AC3E}">
        <p14:creationId xmlns:p14="http://schemas.microsoft.com/office/powerpoint/2010/main" val="2809708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Two: House of Representatives</a:t>
            </a:r>
            <a:endParaRPr lang="en-US" dirty="0"/>
          </a:p>
        </p:txBody>
      </p:sp>
      <p:sp>
        <p:nvSpPr>
          <p:cNvPr id="3" name="Content Placeholder 2"/>
          <p:cNvSpPr>
            <a:spLocks noGrp="1"/>
          </p:cNvSpPr>
          <p:nvPr>
            <p:ph idx="1"/>
          </p:nvPr>
        </p:nvSpPr>
        <p:spPr/>
        <p:txBody>
          <a:bodyPr/>
          <a:lstStyle/>
          <a:p>
            <a:pPr marL="0" indent="0">
              <a:buNone/>
            </a:pPr>
            <a:r>
              <a:rPr lang="en-US" dirty="0" smtClean="0"/>
              <a:t>In this House, much of the work is done in committees (more than the Senate)</a:t>
            </a:r>
          </a:p>
          <a:p>
            <a:pPr marL="0" indent="0">
              <a:buNone/>
            </a:pPr>
            <a:r>
              <a:rPr lang="en-US" dirty="0" smtClean="0"/>
              <a:t>Representatives tend to specialize more on a few issues that apply to their constituents (the people of their district)</a:t>
            </a:r>
          </a:p>
          <a:p>
            <a:pPr marL="0" indent="0">
              <a:buNone/>
            </a:pPr>
            <a:r>
              <a:rPr lang="en-US" dirty="0" smtClean="0"/>
              <a:t>Members often serve on committees that are important to their constituents (a member from a farming district would serve on an agriculture committee)</a:t>
            </a:r>
          </a:p>
          <a:p>
            <a:pPr marL="0" indent="0">
              <a:buNone/>
            </a:pPr>
            <a:r>
              <a:rPr lang="en-US" dirty="0" smtClean="0"/>
              <a:t>In the House of Representatives, Republicans sit on the right side of the chamber; democrats on the left</a:t>
            </a:r>
            <a:endParaRPr lang="en-US" dirty="0"/>
          </a:p>
        </p:txBody>
      </p:sp>
    </p:spTree>
    <p:extLst>
      <p:ext uri="{BB962C8B-B14F-4D97-AF65-F5344CB8AC3E}">
        <p14:creationId xmlns:p14="http://schemas.microsoft.com/office/powerpoint/2010/main" val="31444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Leadership</a:t>
            </a:r>
            <a:endParaRPr lang="en-US" dirty="0"/>
          </a:p>
        </p:txBody>
      </p:sp>
      <p:sp>
        <p:nvSpPr>
          <p:cNvPr id="3" name="Content Placeholder 2"/>
          <p:cNvSpPr>
            <a:spLocks noGrp="1"/>
          </p:cNvSpPr>
          <p:nvPr>
            <p:ph idx="1"/>
          </p:nvPr>
        </p:nvSpPr>
        <p:spPr/>
        <p:txBody>
          <a:bodyPr/>
          <a:lstStyle/>
          <a:p>
            <a:r>
              <a:rPr lang="en-US" dirty="0" smtClean="0"/>
              <a:t>Leaders in the House work towards six goals: </a:t>
            </a:r>
          </a:p>
          <a:p>
            <a:r>
              <a:rPr lang="en-US" dirty="0" smtClean="0"/>
              <a:t>-Organize and unify party members</a:t>
            </a:r>
          </a:p>
          <a:p>
            <a:r>
              <a:rPr lang="en-US" dirty="0" smtClean="0"/>
              <a:t>-Schedule work</a:t>
            </a:r>
          </a:p>
          <a:p>
            <a:r>
              <a:rPr lang="en-US" dirty="0" smtClean="0"/>
              <a:t>-Make certain that lawmakers are present for key floor votes</a:t>
            </a:r>
          </a:p>
          <a:p>
            <a:r>
              <a:rPr lang="en-US" dirty="0" smtClean="0"/>
              <a:t>-Distribute and collect information</a:t>
            </a:r>
          </a:p>
          <a:p>
            <a:r>
              <a:rPr lang="en-US" dirty="0" smtClean="0"/>
              <a:t>-Keep the House in touch with the President</a:t>
            </a:r>
          </a:p>
          <a:p>
            <a:r>
              <a:rPr lang="en-US" dirty="0" smtClean="0"/>
              <a:t>-Influence lawmakers to support their party’s decisions</a:t>
            </a:r>
            <a:endParaRPr lang="en-US" dirty="0"/>
          </a:p>
        </p:txBody>
      </p:sp>
    </p:spTree>
    <p:extLst>
      <p:ext uri="{BB962C8B-B14F-4D97-AF65-F5344CB8AC3E}">
        <p14:creationId xmlns:p14="http://schemas.microsoft.com/office/powerpoint/2010/main" val="3322591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 of the House</a:t>
            </a:r>
            <a:endParaRPr lang="en-US" dirty="0"/>
          </a:p>
        </p:txBody>
      </p:sp>
      <p:sp>
        <p:nvSpPr>
          <p:cNvPr id="3" name="Content Placeholder 2"/>
          <p:cNvSpPr>
            <a:spLocks noGrp="1"/>
          </p:cNvSpPr>
          <p:nvPr>
            <p:ph idx="1"/>
          </p:nvPr>
        </p:nvSpPr>
        <p:spPr/>
        <p:txBody>
          <a:bodyPr/>
          <a:lstStyle/>
          <a:p>
            <a:r>
              <a:rPr lang="en-US" dirty="0" smtClean="0"/>
              <a:t>Speaker of the House is the presiding officer in the House of Representatives</a:t>
            </a:r>
          </a:p>
          <a:p>
            <a:r>
              <a:rPr lang="en-US" dirty="0" smtClean="0"/>
              <a:t>Chosen through a caucus, or closed meeting, of the majority party</a:t>
            </a:r>
          </a:p>
          <a:p>
            <a:r>
              <a:rPr lang="en-US" dirty="0" smtClean="0"/>
              <a:t>The Speaker of the House is third in line for Presidency (after Vice President</a:t>
            </a:r>
            <a:r>
              <a:rPr lang="en-US" dirty="0" smtClean="0"/>
              <a:t>)</a:t>
            </a:r>
          </a:p>
          <a:p>
            <a:r>
              <a:rPr lang="en-US" dirty="0" smtClean="0"/>
              <a:t>The Speaker of the House:</a:t>
            </a:r>
            <a:br>
              <a:rPr lang="en-US" dirty="0" smtClean="0"/>
            </a:br>
            <a:r>
              <a:rPr lang="en-US" dirty="0" smtClean="0"/>
              <a:t>-Appoints the members of some committees</a:t>
            </a:r>
          </a:p>
          <a:p>
            <a:r>
              <a:rPr lang="en-US" dirty="0" smtClean="0"/>
              <a:t>-Schedules bills for action</a:t>
            </a:r>
          </a:p>
          <a:p>
            <a:r>
              <a:rPr lang="en-US" dirty="0" smtClean="0"/>
              <a:t>-Refers bills to the proper committee</a:t>
            </a:r>
          </a:p>
          <a:p>
            <a:endParaRPr lang="en-US" dirty="0" smtClean="0"/>
          </a:p>
          <a:p>
            <a:endParaRPr lang="en-US" dirty="0"/>
          </a:p>
        </p:txBody>
      </p:sp>
    </p:spTree>
    <p:extLst>
      <p:ext uri="{BB962C8B-B14F-4D97-AF65-F5344CB8AC3E}">
        <p14:creationId xmlns:p14="http://schemas.microsoft.com/office/powerpoint/2010/main" val="1141547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Lawmaking in the House</a:t>
            </a:r>
            <a:endParaRPr lang="en-US" dirty="0"/>
          </a:p>
        </p:txBody>
      </p:sp>
      <p:sp>
        <p:nvSpPr>
          <p:cNvPr id="3" name="Content Placeholder 2"/>
          <p:cNvSpPr>
            <a:spLocks noGrp="1"/>
          </p:cNvSpPr>
          <p:nvPr>
            <p:ph idx="1"/>
          </p:nvPr>
        </p:nvSpPr>
        <p:spPr/>
        <p:txBody>
          <a:bodyPr/>
          <a:lstStyle/>
          <a:p>
            <a:r>
              <a:rPr lang="en-US" dirty="0" smtClean="0"/>
              <a:t>All laws start as bills; they are bills until both houses of Congress pass them, and the President signs them</a:t>
            </a:r>
          </a:p>
          <a:p>
            <a:r>
              <a:rPr lang="en-US" dirty="0" smtClean="0"/>
              <a:t>To introduce a bill into the House of Representatives—</a:t>
            </a:r>
          </a:p>
          <a:p>
            <a:r>
              <a:rPr lang="en-US" dirty="0" smtClean="0"/>
              <a:t>-Representatives drop it into a hopper, a box near the front of the chamber</a:t>
            </a:r>
          </a:p>
          <a:p>
            <a:r>
              <a:rPr lang="en-US" dirty="0" smtClean="0"/>
              <a:t>-After it is introduced, the Speaker of the House sends it to the proper committee for discussion, review</a:t>
            </a:r>
          </a:p>
          <a:p>
            <a:r>
              <a:rPr lang="en-US" dirty="0" smtClean="0"/>
              <a:t>Only about 10 to 20 percent actually make it through this process</a:t>
            </a:r>
          </a:p>
          <a:p>
            <a:r>
              <a:rPr lang="en-US" dirty="0" smtClean="0"/>
              <a:t>-Bills that survive the committee process are then put on the House Calendar to be debated</a:t>
            </a:r>
          </a:p>
          <a:p>
            <a:r>
              <a:rPr lang="en-US" dirty="0" smtClean="0"/>
              <a:t>A </a:t>
            </a:r>
            <a:r>
              <a:rPr lang="en-US" b="1" i="1" u="sng" dirty="0" smtClean="0"/>
              <a:t>quorum</a:t>
            </a:r>
            <a:r>
              <a:rPr lang="en-US" dirty="0" smtClean="0"/>
              <a:t> is the minimum number of members needed for official legislative action</a:t>
            </a:r>
          </a:p>
        </p:txBody>
      </p:sp>
    </p:spTree>
    <p:extLst>
      <p:ext uri="{BB962C8B-B14F-4D97-AF65-F5344CB8AC3E}">
        <p14:creationId xmlns:p14="http://schemas.microsoft.com/office/powerpoint/2010/main" val="270488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Three: The Senate</a:t>
            </a:r>
            <a:endParaRPr lang="en-US" dirty="0"/>
          </a:p>
        </p:txBody>
      </p:sp>
      <p:sp>
        <p:nvSpPr>
          <p:cNvPr id="3" name="Content Placeholder 2"/>
          <p:cNvSpPr>
            <a:spLocks noGrp="1"/>
          </p:cNvSpPr>
          <p:nvPr>
            <p:ph idx="1"/>
          </p:nvPr>
        </p:nvSpPr>
        <p:spPr/>
        <p:txBody>
          <a:bodyPr/>
          <a:lstStyle/>
          <a:p>
            <a:r>
              <a:rPr lang="en-US" dirty="0" smtClean="0"/>
              <a:t>-The Senate usually have unlimited debate (the House is limited)</a:t>
            </a:r>
          </a:p>
          <a:p>
            <a:r>
              <a:rPr lang="en-US" dirty="0" smtClean="0"/>
              <a:t>-The Vice President presides over the Senate, but has no vote, except to break a tie</a:t>
            </a:r>
          </a:p>
          <a:p>
            <a:r>
              <a:rPr lang="en-US" dirty="0" smtClean="0"/>
              <a:t>When the Vice President is not there (which is often the case), the President Pro Tempore presides. This person is elected by the Senate from the Majority party. Usually the party’s longest serving member</a:t>
            </a:r>
          </a:p>
          <a:p>
            <a:r>
              <a:rPr lang="en-US" dirty="0" smtClean="0"/>
              <a:t>Majority and Minority leaders work to keep their parties united, and to sway votes in favor of their party</a:t>
            </a:r>
          </a:p>
        </p:txBody>
      </p:sp>
    </p:spTree>
    <p:extLst>
      <p:ext uri="{BB962C8B-B14F-4D97-AF65-F5344CB8AC3E}">
        <p14:creationId xmlns:p14="http://schemas.microsoft.com/office/powerpoint/2010/main" val="1284575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Senate Bills are Introduced</a:t>
            </a:r>
            <a:endParaRPr lang="en-US" dirty="0"/>
          </a:p>
        </p:txBody>
      </p:sp>
      <p:sp>
        <p:nvSpPr>
          <p:cNvPr id="3" name="Content Placeholder 2"/>
          <p:cNvSpPr>
            <a:spLocks noGrp="1"/>
          </p:cNvSpPr>
          <p:nvPr>
            <p:ph idx="1"/>
          </p:nvPr>
        </p:nvSpPr>
        <p:spPr/>
        <p:txBody>
          <a:bodyPr/>
          <a:lstStyle/>
          <a:p>
            <a:r>
              <a:rPr lang="en-US" dirty="0" smtClean="0"/>
              <a:t>Because it is smaller than the House of Representatives, it is less formal</a:t>
            </a:r>
          </a:p>
          <a:p>
            <a:r>
              <a:rPr lang="en-US" dirty="0" smtClean="0"/>
              <a:t>They bring bills to the floor by unanimous consent</a:t>
            </a:r>
          </a:p>
          <a:p>
            <a:endParaRPr lang="en-US" dirty="0"/>
          </a:p>
        </p:txBody>
      </p:sp>
    </p:spTree>
    <p:extLst>
      <p:ext uri="{BB962C8B-B14F-4D97-AF65-F5344CB8AC3E}">
        <p14:creationId xmlns:p14="http://schemas.microsoft.com/office/powerpoint/2010/main" val="253337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Senate: The Filibuster</a:t>
            </a:r>
            <a:endParaRPr lang="en-US" dirty="0"/>
          </a:p>
        </p:txBody>
      </p:sp>
      <p:sp>
        <p:nvSpPr>
          <p:cNvPr id="3" name="Content Placeholder 2"/>
          <p:cNvSpPr>
            <a:spLocks noGrp="1"/>
          </p:cNvSpPr>
          <p:nvPr>
            <p:ph idx="1"/>
          </p:nvPr>
        </p:nvSpPr>
        <p:spPr/>
        <p:txBody>
          <a:bodyPr/>
          <a:lstStyle/>
          <a:p>
            <a:r>
              <a:rPr lang="en-US" dirty="0" smtClean="0"/>
              <a:t>Because the Senate has unlimited debate, Senators often use a filibuster to fight against it. </a:t>
            </a:r>
          </a:p>
          <a:p>
            <a:pPr marL="0" indent="0">
              <a:buNone/>
            </a:pPr>
            <a:r>
              <a:rPr lang="en-US" dirty="0" smtClean="0"/>
              <a:t>A filibuster means to extend the debate to prevent a bill from becoming a vote.</a:t>
            </a:r>
          </a:p>
          <a:p>
            <a:pPr marL="0" indent="0">
              <a:buNone/>
            </a:pPr>
            <a:r>
              <a:rPr lang="en-US" dirty="0" smtClean="0"/>
              <a:t>Example: In the 1930s, Senator Huey Long recited Shakespeare, with the intent of making other Senators so tired of hearing him, that they don’t pass the bill! Another Senator once read a phone book as he tried to filibuster a bill</a:t>
            </a:r>
          </a:p>
          <a:p>
            <a:pPr marL="0" indent="0">
              <a:buNone/>
            </a:pPr>
            <a:endParaRPr lang="en-US" dirty="0"/>
          </a:p>
          <a:p>
            <a:pPr marL="0" indent="0">
              <a:buNone/>
            </a:pPr>
            <a:r>
              <a:rPr lang="en-US" dirty="0" smtClean="0"/>
              <a:t>Cloture is the only thing that can stop a filibuster.  This limits a Senator to only one hour of speaking about a bill; however, to get cloture, 60 of the 100 Senators must vote for it. </a:t>
            </a:r>
            <a:endParaRPr lang="en-US" dirty="0"/>
          </a:p>
        </p:txBody>
      </p:sp>
    </p:spTree>
    <p:extLst>
      <p:ext uri="{BB962C8B-B14F-4D97-AF65-F5344CB8AC3E}">
        <p14:creationId xmlns:p14="http://schemas.microsoft.com/office/powerpoint/2010/main" val="858607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Four: Congressional Committees</a:t>
            </a:r>
            <a:endParaRPr lang="en-US" dirty="0"/>
          </a:p>
        </p:txBody>
      </p:sp>
      <p:sp>
        <p:nvSpPr>
          <p:cNvPr id="3" name="Content Placeholder 2"/>
          <p:cNvSpPr>
            <a:spLocks noGrp="1"/>
          </p:cNvSpPr>
          <p:nvPr>
            <p:ph idx="1"/>
          </p:nvPr>
        </p:nvSpPr>
        <p:spPr/>
        <p:txBody>
          <a:bodyPr/>
          <a:lstStyle/>
          <a:p>
            <a:r>
              <a:rPr lang="en-US" dirty="0" smtClean="0"/>
              <a:t>Know:</a:t>
            </a:r>
          </a:p>
          <a:p>
            <a:r>
              <a:rPr lang="en-US" dirty="0"/>
              <a:t>Standing Committees</a:t>
            </a:r>
          </a:p>
          <a:p>
            <a:r>
              <a:rPr lang="en-US" dirty="0"/>
              <a:t>Select Committees</a:t>
            </a:r>
          </a:p>
          <a:p>
            <a:r>
              <a:rPr lang="en-US" dirty="0"/>
              <a:t>Joint Committees</a:t>
            </a:r>
          </a:p>
          <a:p>
            <a:r>
              <a:rPr lang="en-US" dirty="0"/>
              <a:t>Conference Committees</a:t>
            </a:r>
            <a:endParaRPr lang="en-US" dirty="0"/>
          </a:p>
        </p:txBody>
      </p:sp>
    </p:spTree>
    <p:extLst>
      <p:ext uri="{BB962C8B-B14F-4D97-AF65-F5344CB8AC3E}">
        <p14:creationId xmlns:p14="http://schemas.microsoft.com/office/powerpoint/2010/main" val="4273595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One: The Organization of Congress</a:t>
            </a:r>
            <a:endParaRPr lang="en-US" dirty="0"/>
          </a:p>
        </p:txBody>
      </p:sp>
      <p:sp>
        <p:nvSpPr>
          <p:cNvPr id="3" name="Content Placeholder 2"/>
          <p:cNvSpPr>
            <a:spLocks noGrp="1"/>
          </p:cNvSpPr>
          <p:nvPr>
            <p:ph idx="1"/>
          </p:nvPr>
        </p:nvSpPr>
        <p:spPr/>
        <p:txBody>
          <a:bodyPr/>
          <a:lstStyle/>
          <a:p>
            <a:r>
              <a:rPr lang="en-US" dirty="0" smtClean="0"/>
              <a:t>Section One: </a:t>
            </a:r>
            <a:r>
              <a:rPr lang="en-US" dirty="0" smtClean="0">
                <a:hlinkClick r:id="rId2" action="ppaction://hlinksldjump"/>
              </a:rPr>
              <a:t>Congressional Membership</a:t>
            </a:r>
            <a:endParaRPr lang="en-US" dirty="0" smtClean="0"/>
          </a:p>
          <a:p>
            <a:r>
              <a:rPr lang="en-US" dirty="0" smtClean="0"/>
              <a:t>Section Two: </a:t>
            </a:r>
            <a:r>
              <a:rPr lang="en-US" dirty="0" smtClean="0">
                <a:hlinkClick r:id="rId3" action="ppaction://hlinksldjump"/>
              </a:rPr>
              <a:t>The House of Representatives</a:t>
            </a:r>
            <a:endParaRPr lang="en-US" dirty="0" smtClean="0"/>
          </a:p>
          <a:p>
            <a:r>
              <a:rPr lang="en-US" dirty="0" smtClean="0"/>
              <a:t>Section Three: </a:t>
            </a:r>
            <a:r>
              <a:rPr lang="en-US" dirty="0" smtClean="0">
                <a:hlinkClick r:id="rId4" action="ppaction://hlinksldjump"/>
              </a:rPr>
              <a:t>The Senate </a:t>
            </a:r>
            <a:endParaRPr lang="en-US" dirty="0" smtClean="0"/>
          </a:p>
          <a:p>
            <a:r>
              <a:rPr lang="en-US" dirty="0" smtClean="0"/>
              <a:t>Section Four: Congressional Committees</a:t>
            </a:r>
            <a:endParaRPr lang="en-US" dirty="0"/>
          </a:p>
        </p:txBody>
      </p:sp>
    </p:spTree>
    <p:extLst>
      <p:ext uri="{BB962C8B-B14F-4D97-AF65-F5344CB8AC3E}">
        <p14:creationId xmlns:p14="http://schemas.microsoft.com/office/powerpoint/2010/main" val="3400198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Four: Congressional Committees</a:t>
            </a:r>
            <a:endParaRPr lang="en-US" dirty="0"/>
          </a:p>
        </p:txBody>
      </p:sp>
      <p:sp>
        <p:nvSpPr>
          <p:cNvPr id="3" name="Content Placeholder 2"/>
          <p:cNvSpPr>
            <a:spLocks noGrp="1"/>
          </p:cNvSpPr>
          <p:nvPr>
            <p:ph idx="1"/>
          </p:nvPr>
        </p:nvSpPr>
        <p:spPr/>
        <p:txBody>
          <a:bodyPr/>
          <a:lstStyle/>
          <a:p>
            <a:r>
              <a:rPr lang="en-US" dirty="0" smtClean="0"/>
              <a:t>Both the House and the Senate depend on committees to consider the thousands of bills that come up each session</a:t>
            </a:r>
          </a:p>
          <a:p>
            <a:r>
              <a:rPr lang="en-US" dirty="0" smtClean="0"/>
              <a:t>In committees, lawmakers can become specialists on the issues that their committees consider</a:t>
            </a:r>
          </a:p>
          <a:p>
            <a:r>
              <a:rPr lang="en-US" dirty="0" smtClean="0"/>
              <a:t>Committees select the few bills that are to receive further consideration</a:t>
            </a:r>
          </a:p>
          <a:p>
            <a:r>
              <a:rPr lang="en-US" dirty="0" smtClean="0"/>
              <a:t>Most bills do not make it past this stage</a:t>
            </a:r>
            <a:endParaRPr lang="en-US" dirty="0"/>
          </a:p>
        </p:txBody>
      </p:sp>
    </p:spTree>
    <p:extLst>
      <p:ext uri="{BB962C8B-B14F-4D97-AF65-F5344CB8AC3E}">
        <p14:creationId xmlns:p14="http://schemas.microsoft.com/office/powerpoint/2010/main" val="11771369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Committees, continued</a:t>
            </a:r>
            <a:endParaRPr lang="en-US" dirty="0"/>
          </a:p>
        </p:txBody>
      </p:sp>
      <p:sp>
        <p:nvSpPr>
          <p:cNvPr id="3" name="Content Placeholder 2"/>
          <p:cNvSpPr>
            <a:spLocks noGrp="1"/>
          </p:cNvSpPr>
          <p:nvPr>
            <p:ph idx="1"/>
          </p:nvPr>
        </p:nvSpPr>
        <p:spPr/>
        <p:txBody>
          <a:bodyPr/>
          <a:lstStyle/>
          <a:p>
            <a:r>
              <a:rPr lang="en-US" dirty="0" smtClean="0"/>
              <a:t>Committees become experts on certain issues through investigations, and listening to supporters and opponents</a:t>
            </a:r>
            <a:endParaRPr lang="en-US" dirty="0"/>
          </a:p>
        </p:txBody>
      </p:sp>
    </p:spTree>
    <p:extLst>
      <p:ext uri="{BB962C8B-B14F-4D97-AF65-F5344CB8AC3E}">
        <p14:creationId xmlns:p14="http://schemas.microsoft.com/office/powerpoint/2010/main" val="3747332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Committees</a:t>
            </a:r>
            <a:endParaRPr lang="en-US" dirty="0"/>
          </a:p>
        </p:txBody>
      </p:sp>
      <p:sp>
        <p:nvSpPr>
          <p:cNvPr id="3" name="Content Placeholder 2"/>
          <p:cNvSpPr>
            <a:spLocks noGrp="1"/>
          </p:cNvSpPr>
          <p:nvPr>
            <p:ph idx="1"/>
          </p:nvPr>
        </p:nvSpPr>
        <p:spPr/>
        <p:txBody>
          <a:bodyPr/>
          <a:lstStyle/>
          <a:p>
            <a:r>
              <a:rPr lang="en-US" dirty="0" smtClean="0"/>
              <a:t>Standing Committees</a:t>
            </a:r>
          </a:p>
          <a:p>
            <a:r>
              <a:rPr lang="en-US" dirty="0" smtClean="0"/>
              <a:t>Select Committees</a:t>
            </a:r>
          </a:p>
          <a:p>
            <a:r>
              <a:rPr lang="en-US" dirty="0" smtClean="0"/>
              <a:t>Joint Committees</a:t>
            </a:r>
          </a:p>
          <a:p>
            <a:r>
              <a:rPr lang="en-US" dirty="0" smtClean="0"/>
              <a:t>Conference Committees</a:t>
            </a:r>
            <a:endParaRPr lang="en-US" dirty="0"/>
          </a:p>
        </p:txBody>
      </p:sp>
    </p:spTree>
    <p:extLst>
      <p:ext uri="{BB962C8B-B14F-4D97-AF65-F5344CB8AC3E}">
        <p14:creationId xmlns:p14="http://schemas.microsoft.com/office/powerpoint/2010/main" val="3456531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Standing Committees</a:t>
            </a:r>
            <a:endParaRPr lang="en-US" dirty="0"/>
          </a:p>
        </p:txBody>
      </p:sp>
      <p:sp>
        <p:nvSpPr>
          <p:cNvPr id="3" name="Content Placeholder 2"/>
          <p:cNvSpPr>
            <a:spLocks noGrp="1"/>
          </p:cNvSpPr>
          <p:nvPr>
            <p:ph idx="1"/>
          </p:nvPr>
        </p:nvSpPr>
        <p:spPr>
          <a:xfrm>
            <a:off x="1097280" y="1845734"/>
            <a:ext cx="4231465" cy="4023360"/>
          </a:xfrm>
        </p:spPr>
        <p:txBody>
          <a:bodyPr/>
          <a:lstStyle/>
          <a:p>
            <a:r>
              <a:rPr lang="en-US" dirty="0" smtClean="0"/>
              <a:t>The permanent committees that stand from one session of Congress to the next</a:t>
            </a:r>
          </a:p>
          <a:p>
            <a:r>
              <a:rPr lang="en-US" b="1" i="1" dirty="0" smtClean="0"/>
              <a:t>Examples from in the House: </a:t>
            </a:r>
          </a:p>
          <a:p>
            <a:r>
              <a:rPr lang="en-US" dirty="0" smtClean="0"/>
              <a:t>Agriculture</a:t>
            </a:r>
            <a:br>
              <a:rPr lang="en-US" dirty="0" smtClean="0"/>
            </a:br>
            <a:r>
              <a:rPr lang="en-US" dirty="0" smtClean="0"/>
              <a:t>Armed Services</a:t>
            </a:r>
            <a:br>
              <a:rPr lang="en-US" dirty="0" smtClean="0"/>
            </a:br>
            <a:r>
              <a:rPr lang="en-US" dirty="0" smtClean="0"/>
              <a:t>Budget</a:t>
            </a:r>
            <a:r>
              <a:rPr lang="en-US" dirty="0"/>
              <a:t/>
            </a:r>
            <a:br>
              <a:rPr lang="en-US" dirty="0"/>
            </a:br>
            <a:r>
              <a:rPr lang="en-US" dirty="0" smtClean="0"/>
              <a:t>Education/Labor</a:t>
            </a:r>
            <a:br>
              <a:rPr lang="en-US" dirty="0" smtClean="0"/>
            </a:br>
            <a:r>
              <a:rPr lang="en-US" dirty="0" smtClean="0"/>
              <a:t>Energy/Commerce</a:t>
            </a:r>
            <a:br>
              <a:rPr lang="en-US" dirty="0" smtClean="0"/>
            </a:br>
            <a:r>
              <a:rPr lang="en-US" dirty="0" smtClean="0"/>
              <a:t>Financial Services</a:t>
            </a:r>
            <a:br>
              <a:rPr lang="en-US" dirty="0" smtClean="0"/>
            </a:br>
            <a:r>
              <a:rPr lang="en-US" dirty="0" smtClean="0"/>
              <a:t>Homeland Security</a:t>
            </a:r>
            <a:br>
              <a:rPr lang="en-US" dirty="0" smtClean="0"/>
            </a:br>
            <a:r>
              <a:rPr lang="en-US" dirty="0" smtClean="0"/>
              <a:t>Foreign Affairs</a:t>
            </a:r>
          </a:p>
        </p:txBody>
      </p:sp>
      <p:sp>
        <p:nvSpPr>
          <p:cNvPr id="4" name="Content Placeholder 2"/>
          <p:cNvSpPr txBox="1">
            <a:spLocks/>
          </p:cNvSpPr>
          <p:nvPr/>
        </p:nvSpPr>
        <p:spPr>
          <a:xfrm>
            <a:off x="6924215" y="1845734"/>
            <a:ext cx="4231465" cy="402336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smtClean="0"/>
              <a:t>The permanent committees that stand from one session of Congress to the next</a:t>
            </a:r>
          </a:p>
          <a:p>
            <a:r>
              <a:rPr lang="en-US" b="1" i="1" dirty="0" smtClean="0"/>
              <a:t>Examples from in the Senate: </a:t>
            </a:r>
          </a:p>
          <a:p>
            <a:r>
              <a:rPr lang="en-US" dirty="0" smtClean="0"/>
              <a:t>Agriculture</a:t>
            </a:r>
            <a:br>
              <a:rPr lang="en-US" dirty="0" smtClean="0"/>
            </a:br>
            <a:r>
              <a:rPr lang="en-US" dirty="0" smtClean="0"/>
              <a:t>Armed Services</a:t>
            </a:r>
            <a:br>
              <a:rPr lang="en-US" dirty="0" smtClean="0"/>
            </a:br>
            <a:r>
              <a:rPr lang="en-US" dirty="0" smtClean="0"/>
              <a:t>Banking, Housing, Urban Affairs</a:t>
            </a:r>
            <a:br>
              <a:rPr lang="en-US" dirty="0" smtClean="0"/>
            </a:br>
            <a:r>
              <a:rPr lang="en-US" dirty="0" smtClean="0"/>
              <a:t>Budget</a:t>
            </a:r>
            <a:br>
              <a:rPr lang="en-US" dirty="0" smtClean="0"/>
            </a:br>
            <a:r>
              <a:rPr lang="en-US" dirty="0" smtClean="0"/>
              <a:t>Commerce, Science</a:t>
            </a:r>
            <a:br>
              <a:rPr lang="en-US" dirty="0" smtClean="0"/>
            </a:br>
            <a:r>
              <a:rPr lang="en-US" dirty="0" smtClean="0"/>
              <a:t>Education/Labor</a:t>
            </a:r>
            <a:br>
              <a:rPr lang="en-US" dirty="0" smtClean="0"/>
            </a:br>
            <a:r>
              <a:rPr lang="en-US" dirty="0" smtClean="0"/>
              <a:t>Energy and Natural Resources</a:t>
            </a:r>
            <a:br>
              <a:rPr lang="en-US" dirty="0" smtClean="0"/>
            </a:br>
            <a:r>
              <a:rPr lang="en-US" dirty="0" smtClean="0"/>
              <a:t>Judiciary</a:t>
            </a:r>
            <a:br>
              <a:rPr lang="en-US" dirty="0" smtClean="0"/>
            </a:br>
            <a:r>
              <a:rPr lang="en-US" dirty="0" smtClean="0"/>
              <a:t>Homeland Security</a:t>
            </a:r>
            <a:br>
              <a:rPr lang="en-US" dirty="0" smtClean="0"/>
            </a:br>
            <a:r>
              <a:rPr lang="en-US" dirty="0" smtClean="0"/>
              <a:t>Foreign Relations</a:t>
            </a:r>
            <a:endParaRPr lang="en-US" dirty="0" smtClean="0"/>
          </a:p>
        </p:txBody>
      </p:sp>
      <p:sp>
        <p:nvSpPr>
          <p:cNvPr id="5" name="Content Placeholder 2"/>
          <p:cNvSpPr txBox="1">
            <a:spLocks/>
          </p:cNvSpPr>
          <p:nvPr/>
        </p:nvSpPr>
        <p:spPr>
          <a:xfrm>
            <a:off x="3681774" y="5869094"/>
            <a:ext cx="4889412" cy="56755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b="1" i="1" dirty="0" smtClean="0"/>
              <a:t>Do some of these overlap???</a:t>
            </a:r>
            <a:endParaRPr lang="en-US" b="1" i="1" dirty="0" smtClean="0"/>
          </a:p>
        </p:txBody>
      </p:sp>
    </p:spTree>
    <p:extLst>
      <p:ext uri="{BB962C8B-B14F-4D97-AF65-F5344CB8AC3E}">
        <p14:creationId xmlns:p14="http://schemas.microsoft.com/office/powerpoint/2010/main" val="3130696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Committees</a:t>
            </a:r>
            <a:endParaRPr lang="en-US" dirty="0"/>
          </a:p>
        </p:txBody>
      </p:sp>
      <p:sp>
        <p:nvSpPr>
          <p:cNvPr id="3" name="Content Placeholder 2"/>
          <p:cNvSpPr>
            <a:spLocks noGrp="1"/>
          </p:cNvSpPr>
          <p:nvPr>
            <p:ph idx="1"/>
          </p:nvPr>
        </p:nvSpPr>
        <p:spPr/>
        <p:txBody>
          <a:bodyPr/>
          <a:lstStyle/>
          <a:p>
            <a:r>
              <a:rPr lang="en-US" dirty="0" smtClean="0"/>
              <a:t>Select Committees are temporary committees that study one specific issue and report their findings to the Senate or the House (such as a gasoline problem, or a problem that has been neglected for a while)</a:t>
            </a:r>
          </a:p>
          <a:p>
            <a:endParaRPr lang="en-US" dirty="0"/>
          </a:p>
          <a:p>
            <a:r>
              <a:rPr lang="en-US" dirty="0" smtClean="0"/>
              <a:t>These are meant to last no more than one term of Congress</a:t>
            </a:r>
            <a:endParaRPr lang="en-US" dirty="0"/>
          </a:p>
        </p:txBody>
      </p:sp>
    </p:spTree>
    <p:extLst>
      <p:ext uri="{BB962C8B-B14F-4D97-AF65-F5344CB8AC3E}">
        <p14:creationId xmlns:p14="http://schemas.microsoft.com/office/powerpoint/2010/main" val="2468147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Committees</a:t>
            </a:r>
            <a:endParaRPr lang="en-US" dirty="0"/>
          </a:p>
        </p:txBody>
      </p:sp>
      <p:sp>
        <p:nvSpPr>
          <p:cNvPr id="3" name="Content Placeholder 2"/>
          <p:cNvSpPr>
            <a:spLocks noGrp="1"/>
          </p:cNvSpPr>
          <p:nvPr>
            <p:ph idx="1"/>
          </p:nvPr>
        </p:nvSpPr>
        <p:spPr/>
        <p:txBody>
          <a:bodyPr/>
          <a:lstStyle/>
          <a:p>
            <a:r>
              <a:rPr lang="en-US" dirty="0" smtClean="0"/>
              <a:t>Joint committees are made up of members from both the Senate and the House and can be temporary or permanent. </a:t>
            </a:r>
            <a:endParaRPr lang="en-US" dirty="0"/>
          </a:p>
        </p:txBody>
      </p:sp>
    </p:spTree>
    <p:extLst>
      <p:ext uri="{BB962C8B-B14F-4D97-AF65-F5344CB8AC3E}">
        <p14:creationId xmlns:p14="http://schemas.microsoft.com/office/powerpoint/2010/main" val="1896233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Committee</a:t>
            </a:r>
            <a:endParaRPr lang="en-US" dirty="0"/>
          </a:p>
        </p:txBody>
      </p:sp>
      <p:sp>
        <p:nvSpPr>
          <p:cNvPr id="3" name="Content Placeholder 2"/>
          <p:cNvSpPr>
            <a:spLocks noGrp="1"/>
          </p:cNvSpPr>
          <p:nvPr>
            <p:ph idx="1"/>
          </p:nvPr>
        </p:nvSpPr>
        <p:spPr/>
        <p:txBody>
          <a:bodyPr/>
          <a:lstStyle/>
          <a:p>
            <a:r>
              <a:rPr lang="en-US" dirty="0" smtClean="0"/>
              <a:t>A conference committee is a temporary committee that is set up when the House and Senate have passed different versions of the same bill. </a:t>
            </a:r>
          </a:p>
          <a:p>
            <a:r>
              <a:rPr lang="en-US" dirty="0" smtClean="0"/>
              <a:t>The job of the conference committee is to resolve the differences between the two bills and pass an acceptable one for the President to sign. </a:t>
            </a:r>
            <a:endParaRPr lang="en-US" dirty="0"/>
          </a:p>
        </p:txBody>
      </p:sp>
    </p:spTree>
    <p:extLst>
      <p:ext uri="{BB962C8B-B14F-4D97-AF65-F5344CB8AC3E}">
        <p14:creationId xmlns:p14="http://schemas.microsoft.com/office/powerpoint/2010/main" val="131995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Membership</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The Founding Fathers intended to make the legislative branch slightly more powerful than the other two branches</a:t>
            </a:r>
          </a:p>
          <a:p>
            <a:pPr>
              <a:buFont typeface="Wingdings" panose="05000000000000000000" pitchFamily="2" charset="2"/>
              <a:buChar char="§"/>
            </a:pPr>
            <a:r>
              <a:rPr lang="en-US" dirty="0" smtClean="0"/>
              <a:t>This branch is created through Article One of the Constitution</a:t>
            </a:r>
          </a:p>
          <a:p>
            <a:pPr>
              <a:buFont typeface="Wingdings" panose="05000000000000000000" pitchFamily="2" charset="2"/>
              <a:buChar char="§"/>
            </a:pPr>
            <a:r>
              <a:rPr lang="en-US" dirty="0" smtClean="0"/>
              <a:t>The U.S. legislative branch is known as ‘Congress’</a:t>
            </a:r>
          </a:p>
          <a:p>
            <a:pPr>
              <a:buFont typeface="Wingdings" panose="05000000000000000000" pitchFamily="2" charset="2"/>
              <a:buChar char="§"/>
            </a:pPr>
            <a:r>
              <a:rPr lang="en-US" dirty="0" smtClean="0"/>
              <a:t>Congress works at the U.S. Capitol, and is a bicameral legislature</a:t>
            </a:r>
          </a:p>
          <a:p>
            <a:pPr>
              <a:buFont typeface="Wingdings" panose="05000000000000000000" pitchFamily="2" charset="2"/>
              <a:buChar char="§"/>
            </a:pPr>
            <a:endParaRPr lang="en-US" dirty="0"/>
          </a:p>
          <a:p>
            <a:pPr lvl="1">
              <a:buFont typeface="Wingdings" panose="05000000000000000000" pitchFamily="2" charset="2"/>
              <a:buChar char="§"/>
            </a:pPr>
            <a:r>
              <a:rPr lang="en-US" dirty="0" smtClean="0"/>
              <a:t>Bicameral = made up of two houses (Senate and House of Representatives)</a:t>
            </a:r>
          </a:p>
          <a:p>
            <a:pPr>
              <a:buFont typeface="Wingdings" panose="05000000000000000000" pitchFamily="2" charset="2"/>
              <a:buChar char="§"/>
            </a:pPr>
            <a:r>
              <a:rPr lang="en-US" dirty="0" smtClean="0"/>
              <a:t>Congress plays a central role in formulating (creating) national laws and policies</a:t>
            </a:r>
            <a:br>
              <a:rPr lang="en-US"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07730" y="2473324"/>
            <a:ext cx="3201670" cy="2096057"/>
          </a:xfrm>
          <a:prstGeom prst="rect">
            <a:avLst/>
          </a:prstGeom>
        </p:spPr>
      </p:pic>
    </p:spTree>
    <p:extLst>
      <p:ext uri="{BB962C8B-B14F-4D97-AF65-F5344CB8AC3E}">
        <p14:creationId xmlns:p14="http://schemas.microsoft.com/office/powerpoint/2010/main" val="194094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Sessions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b="1" i="1" dirty="0" smtClean="0"/>
              <a:t>Terms</a:t>
            </a:r>
            <a:r>
              <a:rPr lang="en-US" dirty="0" smtClean="0"/>
              <a:t> of Congress begin on Jan. 3</a:t>
            </a:r>
            <a:r>
              <a:rPr lang="en-US" baseline="30000" dirty="0" smtClean="0"/>
              <a:t>rd</a:t>
            </a:r>
            <a:r>
              <a:rPr lang="en-US" dirty="0" smtClean="0"/>
              <a:t> every odd numbered year, and last for two years. </a:t>
            </a:r>
          </a:p>
          <a:p>
            <a:pPr>
              <a:buFont typeface="Wingdings" panose="05000000000000000000" pitchFamily="2" charset="2"/>
              <a:buChar char="q"/>
            </a:pPr>
            <a:r>
              <a:rPr lang="en-US" dirty="0" smtClean="0"/>
              <a:t>Each term includes two </a:t>
            </a:r>
            <a:r>
              <a:rPr lang="en-US" b="1" i="1" dirty="0" smtClean="0"/>
              <a:t>sessions</a:t>
            </a:r>
            <a:r>
              <a:rPr lang="en-US" dirty="0" smtClean="0"/>
              <a:t> (each session lasts one year)</a:t>
            </a:r>
          </a:p>
        </p:txBody>
      </p:sp>
    </p:spTree>
    <p:extLst>
      <p:ext uri="{BB962C8B-B14F-4D97-AF65-F5344CB8AC3E}">
        <p14:creationId xmlns:p14="http://schemas.microsoft.com/office/powerpoint/2010/main" val="411846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of the House of Representatives</a:t>
            </a:r>
            <a:endParaRPr lang="en-US" dirty="0"/>
          </a:p>
        </p:txBody>
      </p:sp>
      <p:sp>
        <p:nvSpPr>
          <p:cNvPr id="3" name="Content Placeholder 2"/>
          <p:cNvSpPr>
            <a:spLocks noGrp="1"/>
          </p:cNvSpPr>
          <p:nvPr>
            <p:ph idx="1"/>
          </p:nvPr>
        </p:nvSpPr>
        <p:spPr>
          <a:xfrm>
            <a:off x="805180" y="1737360"/>
            <a:ext cx="10058400" cy="4023360"/>
          </a:xfrm>
        </p:spPr>
        <p:txBody>
          <a:bodyPr/>
          <a:lstStyle/>
          <a:p>
            <a:pPr>
              <a:buFont typeface="Wingdings" panose="05000000000000000000" pitchFamily="2" charset="2"/>
              <a:buChar char="q"/>
            </a:pPr>
            <a:r>
              <a:rPr lang="en-US" dirty="0" smtClean="0"/>
              <a:t>Today, there are 435 members </a:t>
            </a:r>
          </a:p>
          <a:p>
            <a:pPr>
              <a:buFont typeface="Wingdings" panose="05000000000000000000" pitchFamily="2" charset="2"/>
              <a:buChar char="q"/>
            </a:pPr>
            <a:r>
              <a:rPr lang="en-US" dirty="0" smtClean="0"/>
              <a:t>Membership per state is based off population (states with larger population get more representatives)</a:t>
            </a:r>
          </a:p>
          <a:p>
            <a:pPr>
              <a:buFont typeface="Wingdings" panose="05000000000000000000" pitchFamily="2" charset="2"/>
              <a:buChar char="q"/>
            </a:pPr>
            <a:r>
              <a:rPr lang="en-US" dirty="0" smtClean="0"/>
              <a:t>Each state must have at least one seat in the House</a:t>
            </a:r>
          </a:p>
          <a:p>
            <a:pPr>
              <a:buFont typeface="Wingdings" panose="05000000000000000000" pitchFamily="2" charset="2"/>
              <a:buChar char="q"/>
            </a:pPr>
            <a:r>
              <a:rPr lang="en-US" dirty="0" smtClean="0"/>
              <a:t>This is the ‘Lower House’ of Congress</a:t>
            </a:r>
          </a:p>
          <a:p>
            <a:pPr marL="0" indent="0">
              <a:buNone/>
            </a:pPr>
            <a:r>
              <a:rPr lang="en-US" b="1" u="sng" dirty="0" smtClean="0"/>
              <a:t>Qualifications for being elected to House of Representatives:</a:t>
            </a:r>
          </a:p>
          <a:p>
            <a:endParaRPr lang="en-US" b="1" u="sng" dirty="0" smtClean="0"/>
          </a:p>
        </p:txBody>
      </p:sp>
      <p:graphicFrame>
        <p:nvGraphicFramePr>
          <p:cNvPr id="4" name="Table 3"/>
          <p:cNvGraphicFramePr>
            <a:graphicFrameLocks noGrp="1"/>
          </p:cNvGraphicFramePr>
          <p:nvPr>
            <p:extLst>
              <p:ext uri="{D42A27DB-BD31-4B8C-83A1-F6EECF244321}">
                <p14:modId xmlns:p14="http://schemas.microsoft.com/office/powerpoint/2010/main" val="1858748654"/>
              </p:ext>
            </p:extLst>
          </p:nvPr>
        </p:nvGraphicFramePr>
        <p:xfrm>
          <a:off x="1097280" y="4110566"/>
          <a:ext cx="6261100" cy="2225040"/>
        </p:xfrm>
        <a:graphic>
          <a:graphicData uri="http://schemas.openxmlformats.org/drawingml/2006/table">
            <a:tbl>
              <a:tblPr firstRow="1" bandRow="1">
                <a:tableStyleId>{5C22544A-7EE6-4342-B048-85BDC9FD1C3A}</a:tableStyleId>
              </a:tblPr>
              <a:tblGrid>
                <a:gridCol w="1968500"/>
                <a:gridCol w="4292600"/>
              </a:tblGrid>
              <a:tr h="370840">
                <a:tc>
                  <a:txBody>
                    <a:bodyPr/>
                    <a:lstStyle/>
                    <a:p>
                      <a:r>
                        <a:rPr lang="en-US" dirty="0" smtClean="0"/>
                        <a:t>Category</a:t>
                      </a:r>
                      <a:endParaRPr lang="en-US" dirty="0"/>
                    </a:p>
                  </a:txBody>
                  <a:tcPr/>
                </a:tc>
                <a:tc>
                  <a:txBody>
                    <a:bodyPr/>
                    <a:lstStyle/>
                    <a:p>
                      <a:r>
                        <a:rPr lang="en-US" dirty="0" smtClean="0"/>
                        <a:t>Requirement</a:t>
                      </a:r>
                      <a:endParaRPr lang="en-US" dirty="0"/>
                    </a:p>
                  </a:txBody>
                  <a:tcPr/>
                </a:tc>
              </a:tr>
              <a:tr h="370840">
                <a:tc>
                  <a:txBody>
                    <a:bodyPr/>
                    <a:lstStyle/>
                    <a:p>
                      <a:r>
                        <a:rPr lang="en-US" dirty="0" smtClean="0"/>
                        <a:t>Citizenship</a:t>
                      </a:r>
                      <a:endParaRPr lang="en-US" dirty="0"/>
                    </a:p>
                  </a:txBody>
                  <a:tcPr/>
                </a:tc>
                <a:tc>
                  <a:txBody>
                    <a:bodyPr/>
                    <a:lstStyle/>
                    <a:p>
                      <a:r>
                        <a:rPr lang="en-US" dirty="0" smtClean="0"/>
                        <a:t>U.S. citizen for at least 7</a:t>
                      </a:r>
                      <a:r>
                        <a:rPr lang="en-US" baseline="0" dirty="0" smtClean="0"/>
                        <a:t> years</a:t>
                      </a:r>
                      <a:endParaRPr lang="en-US" dirty="0"/>
                    </a:p>
                  </a:txBody>
                  <a:tcPr/>
                </a:tc>
              </a:tr>
              <a:tr h="370840">
                <a:tc>
                  <a:txBody>
                    <a:bodyPr/>
                    <a:lstStyle/>
                    <a:p>
                      <a:r>
                        <a:rPr lang="en-US" dirty="0" smtClean="0"/>
                        <a:t>Residency</a:t>
                      </a:r>
                      <a:endParaRPr lang="en-US" dirty="0"/>
                    </a:p>
                  </a:txBody>
                  <a:tcPr/>
                </a:tc>
                <a:tc>
                  <a:txBody>
                    <a:bodyPr/>
                    <a:lstStyle/>
                    <a:p>
                      <a:r>
                        <a:rPr lang="en-US" dirty="0" smtClean="0"/>
                        <a:t>Legal resident of state you represent</a:t>
                      </a:r>
                      <a:endParaRPr lang="en-US" dirty="0"/>
                    </a:p>
                  </a:txBody>
                  <a:tcPr/>
                </a:tc>
              </a:tr>
              <a:tr h="370840">
                <a:tc>
                  <a:txBody>
                    <a:bodyPr/>
                    <a:lstStyle/>
                    <a:p>
                      <a:r>
                        <a:rPr lang="en-US" b="0" dirty="0" smtClean="0"/>
                        <a:t>AGE</a:t>
                      </a:r>
                      <a:endParaRPr lang="en-US" b="0" dirty="0"/>
                    </a:p>
                  </a:txBody>
                  <a:tcPr/>
                </a:tc>
                <a:tc>
                  <a:txBody>
                    <a:bodyPr/>
                    <a:lstStyle/>
                    <a:p>
                      <a:r>
                        <a:rPr lang="en-US" b="0" dirty="0" smtClean="0"/>
                        <a:t>25</a:t>
                      </a:r>
                      <a:r>
                        <a:rPr lang="en-US" b="0" baseline="0" dirty="0" smtClean="0"/>
                        <a:t> Years old</a:t>
                      </a:r>
                      <a:endParaRPr lang="en-US" b="0" dirty="0"/>
                    </a:p>
                  </a:txBody>
                  <a:tcPr/>
                </a:tc>
              </a:tr>
              <a:tr h="370840">
                <a:tc>
                  <a:txBody>
                    <a:bodyPr/>
                    <a:lstStyle/>
                    <a:p>
                      <a:r>
                        <a:rPr lang="en-US" dirty="0" smtClean="0"/>
                        <a:t>Term length</a:t>
                      </a:r>
                      <a:endParaRPr lang="en-US" dirty="0"/>
                    </a:p>
                  </a:txBody>
                  <a:tcPr/>
                </a:tc>
                <a:tc>
                  <a:txBody>
                    <a:bodyPr/>
                    <a:lstStyle/>
                    <a:p>
                      <a:r>
                        <a:rPr lang="en-US" dirty="0" smtClean="0"/>
                        <a:t>Two year terms</a:t>
                      </a:r>
                      <a:endParaRPr lang="en-US" dirty="0"/>
                    </a:p>
                  </a:txBody>
                  <a:tcPr/>
                </a:tc>
              </a:tr>
              <a:tr h="370840">
                <a:tc>
                  <a:txBody>
                    <a:bodyPr/>
                    <a:lstStyle/>
                    <a:p>
                      <a:r>
                        <a:rPr lang="en-US" dirty="0" smtClean="0"/>
                        <a:t>Represent</a:t>
                      </a:r>
                      <a:endParaRPr lang="en-US" dirty="0"/>
                    </a:p>
                  </a:txBody>
                  <a:tcPr/>
                </a:tc>
                <a:tc>
                  <a:txBody>
                    <a:bodyPr/>
                    <a:lstStyle/>
                    <a:p>
                      <a:r>
                        <a:rPr lang="en-US" dirty="0" smtClean="0"/>
                        <a:t>Their district in the state</a:t>
                      </a:r>
                      <a:endParaRPr lang="en-US" dirty="0"/>
                    </a:p>
                  </a:txBody>
                  <a:tcPr/>
                </a:tc>
              </a:tr>
            </a:tbl>
          </a:graphicData>
        </a:graphic>
      </p:graphicFrame>
    </p:spTree>
    <p:extLst>
      <p:ext uri="{BB962C8B-B14F-4D97-AF65-F5344CB8AC3E}">
        <p14:creationId xmlns:p14="http://schemas.microsoft.com/office/powerpoint/2010/main" val="668578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of Representatives:</a:t>
            </a:r>
            <a:br>
              <a:rPr lang="en-US" dirty="0" smtClean="0"/>
            </a:br>
            <a:r>
              <a:rPr lang="en-US" dirty="0" smtClean="0"/>
              <a:t>Representation and Reapportionment</a:t>
            </a:r>
            <a:endParaRPr lang="en-US" dirty="0"/>
          </a:p>
        </p:txBody>
      </p:sp>
      <p:sp>
        <p:nvSpPr>
          <p:cNvPr id="3" name="Content Placeholder 2"/>
          <p:cNvSpPr>
            <a:spLocks noGrp="1"/>
          </p:cNvSpPr>
          <p:nvPr>
            <p:ph idx="1"/>
          </p:nvPr>
        </p:nvSpPr>
        <p:spPr>
          <a:xfrm>
            <a:off x="1097280" y="1845734"/>
            <a:ext cx="4795520" cy="4023360"/>
          </a:xfrm>
        </p:spPr>
        <p:txBody>
          <a:bodyPr>
            <a:normAutofit lnSpcReduction="10000"/>
          </a:bodyPr>
          <a:lstStyle/>
          <a:p>
            <a:pPr>
              <a:buFont typeface="Wingdings" panose="05000000000000000000" pitchFamily="2" charset="2"/>
              <a:buChar char="q"/>
            </a:pPr>
            <a:r>
              <a:rPr lang="en-US" dirty="0" smtClean="0"/>
              <a:t>Every ten years, a </a:t>
            </a:r>
            <a:r>
              <a:rPr lang="en-US" b="1" u="sng" dirty="0" smtClean="0"/>
              <a:t>census</a:t>
            </a:r>
            <a:r>
              <a:rPr lang="en-US" dirty="0" smtClean="0"/>
              <a:t> is taken to determine how many representatives each state should get; because its taken every ten years, the number of representatives per state stays the same for a ten year period</a:t>
            </a:r>
          </a:p>
          <a:p>
            <a:pPr lvl="1">
              <a:buFont typeface="Wingdings" panose="05000000000000000000" pitchFamily="2" charset="2"/>
              <a:buChar char="q"/>
            </a:pPr>
            <a:r>
              <a:rPr lang="en-US" b="1" u="sng" dirty="0" smtClean="0"/>
              <a:t>Census</a:t>
            </a:r>
            <a:r>
              <a:rPr lang="en-US" dirty="0" smtClean="0"/>
              <a:t>: A population count (the next one will take place in 2020)</a:t>
            </a:r>
          </a:p>
          <a:p>
            <a:pPr>
              <a:buFont typeface="Wingdings" panose="05000000000000000000" pitchFamily="2" charset="2"/>
              <a:buChar char="q"/>
            </a:pPr>
            <a:r>
              <a:rPr lang="en-US" dirty="0" smtClean="0"/>
              <a:t>After the census comes </a:t>
            </a:r>
            <a:r>
              <a:rPr lang="en-US" b="1" u="sng" dirty="0" smtClean="0"/>
              <a:t>reapportionment</a:t>
            </a:r>
            <a:r>
              <a:rPr lang="en-US" dirty="0" smtClean="0"/>
              <a:t>—This is the process of reassigning representation based on population, after every census </a:t>
            </a:r>
            <a:r>
              <a:rPr lang="en-US" i="1" dirty="0" smtClean="0"/>
              <a:t>(states where population decreased will lose representatives; states where population increased will gain representatives)</a:t>
            </a:r>
          </a:p>
          <a:p>
            <a:pPr marL="0" indent="0">
              <a:buNone/>
            </a:pPr>
            <a:endParaRPr lang="en-US" dirty="0" smtClean="0"/>
          </a:p>
          <a:p>
            <a:pPr>
              <a:buFont typeface="Wingdings" panose="05000000000000000000" pitchFamily="2" charset="2"/>
              <a:buChar char="q"/>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9335" y="1845734"/>
            <a:ext cx="4436345" cy="3152140"/>
          </a:xfrm>
          <a:prstGeom prst="rect">
            <a:avLst/>
          </a:prstGeom>
        </p:spPr>
      </p:pic>
      <p:sp>
        <p:nvSpPr>
          <p:cNvPr id="5" name="Content Placeholder 2"/>
          <p:cNvSpPr txBox="1">
            <a:spLocks/>
          </p:cNvSpPr>
          <p:nvPr/>
        </p:nvSpPr>
        <p:spPr>
          <a:xfrm>
            <a:off x="6719335" y="4997874"/>
            <a:ext cx="4795520" cy="1263226"/>
          </a:xfrm>
          <a:prstGeom prst="rect">
            <a:avLst/>
          </a:prstGeom>
        </p:spPr>
        <p:txBody>
          <a:bodyPr vert="horz" lIns="0" tIns="45720" rIns="0" bIns="45720" rtlCol="0">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Wingdings" panose="05000000000000000000" pitchFamily="2" charset="2"/>
              <a:buChar char="q"/>
            </a:pPr>
            <a:r>
              <a:rPr lang="en-US" i="1" dirty="0" smtClean="0"/>
              <a:t>What state gained the most seats during reapportionment? </a:t>
            </a:r>
          </a:p>
          <a:p>
            <a:pPr>
              <a:buFont typeface="Wingdings" panose="05000000000000000000" pitchFamily="2" charset="2"/>
              <a:buChar char="q"/>
            </a:pPr>
            <a:r>
              <a:rPr lang="en-US" i="1" dirty="0" smtClean="0"/>
              <a:t>What state lost the most? </a:t>
            </a:r>
          </a:p>
          <a:p>
            <a:pPr>
              <a:buFont typeface="Wingdings" panose="05000000000000000000" pitchFamily="2" charset="2"/>
              <a:buChar char="q"/>
            </a:pPr>
            <a:r>
              <a:rPr lang="en-US" i="1" dirty="0" smtClean="0"/>
              <a:t>What does this tell you about the population of those states in the last ten years? </a:t>
            </a:r>
          </a:p>
          <a:p>
            <a:pPr marL="0" indent="0">
              <a:buFont typeface="Calibri" panose="020F0502020204030204" pitchFamily="34" charset="0"/>
              <a:buNone/>
            </a:pPr>
            <a:endParaRPr lang="en-US" dirty="0" smtClean="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1946698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 of Representatives</a:t>
            </a:r>
            <a:r>
              <a:rPr lang="en-US" dirty="0" smtClean="0"/>
              <a:t>:</a:t>
            </a:r>
            <a:br>
              <a:rPr lang="en-US" dirty="0" smtClean="0"/>
            </a:br>
            <a:r>
              <a:rPr lang="en-US" dirty="0" smtClean="0"/>
              <a:t>Congressional Redistricting</a:t>
            </a:r>
            <a:endParaRPr lang="en-US" dirty="0"/>
          </a:p>
        </p:txBody>
      </p:sp>
      <p:sp>
        <p:nvSpPr>
          <p:cNvPr id="3" name="Content Placeholder 2"/>
          <p:cNvSpPr>
            <a:spLocks noGrp="1"/>
          </p:cNvSpPr>
          <p:nvPr>
            <p:ph idx="1"/>
          </p:nvPr>
        </p:nvSpPr>
        <p:spPr>
          <a:xfrm>
            <a:off x="1097280" y="1845734"/>
            <a:ext cx="4427220" cy="4023360"/>
          </a:xfrm>
        </p:spPr>
        <p:txBody>
          <a:bodyPr>
            <a:normAutofit lnSpcReduction="10000"/>
          </a:bodyPr>
          <a:lstStyle/>
          <a:p>
            <a:r>
              <a:rPr lang="en-US" dirty="0" smtClean="0"/>
              <a:t>After states find out how many representatives they get, they draw the lines for the Congressional district in that state</a:t>
            </a:r>
          </a:p>
          <a:p>
            <a:r>
              <a:rPr lang="en-US" dirty="0" smtClean="0"/>
              <a:t>One representative serves each district</a:t>
            </a:r>
          </a:p>
          <a:p>
            <a:r>
              <a:rPr lang="en-US" dirty="0" smtClean="0"/>
              <a:t>The process of redrawing district lines is known as ‘redistricting’</a:t>
            </a:r>
          </a:p>
          <a:p>
            <a:r>
              <a:rPr lang="en-US" i="1" dirty="0" smtClean="0"/>
              <a:t>This must be done, because the number of representatives changes</a:t>
            </a:r>
          </a:p>
          <a:p>
            <a:r>
              <a:rPr lang="en-US" dirty="0" smtClean="0"/>
              <a:t>Look at the map --  which districts look the same?</a:t>
            </a:r>
          </a:p>
          <a:p>
            <a:r>
              <a:rPr lang="en-US" dirty="0" smtClean="0"/>
              <a:t>Which look different?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0587" y="1947862"/>
            <a:ext cx="5762625" cy="4029075"/>
          </a:xfrm>
          <a:prstGeom prst="rect">
            <a:avLst/>
          </a:prstGeom>
        </p:spPr>
      </p:pic>
    </p:spTree>
    <p:extLst>
      <p:ext uri="{BB962C8B-B14F-4D97-AF65-F5344CB8AC3E}">
        <p14:creationId xmlns:p14="http://schemas.microsoft.com/office/powerpoint/2010/main" val="1153205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 of Representatives</a:t>
            </a:r>
            <a:r>
              <a:rPr lang="en-US" dirty="0" smtClean="0"/>
              <a:t>:</a:t>
            </a:r>
            <a:br>
              <a:rPr lang="en-US" dirty="0" smtClean="0"/>
            </a:br>
            <a:r>
              <a:rPr lang="en-US" dirty="0" err="1" smtClean="0"/>
              <a:t>Gerrymanding</a:t>
            </a:r>
            <a:r>
              <a:rPr lang="en-US" dirty="0" smtClean="0"/>
              <a:t> (Jerry-</a:t>
            </a:r>
            <a:r>
              <a:rPr lang="en-US" dirty="0" err="1" smtClean="0"/>
              <a:t>mandering</a:t>
            </a:r>
            <a:r>
              <a:rPr lang="en-US" dirty="0" smtClean="0"/>
              <a:t>)</a:t>
            </a:r>
            <a:endParaRPr lang="en-US" dirty="0"/>
          </a:p>
        </p:txBody>
      </p:sp>
      <p:sp>
        <p:nvSpPr>
          <p:cNvPr id="3" name="Content Placeholder 2"/>
          <p:cNvSpPr>
            <a:spLocks noGrp="1"/>
          </p:cNvSpPr>
          <p:nvPr>
            <p:ph idx="1"/>
          </p:nvPr>
        </p:nvSpPr>
        <p:spPr>
          <a:xfrm>
            <a:off x="1097280" y="1845734"/>
            <a:ext cx="10058400" cy="2129366"/>
          </a:xfrm>
        </p:spPr>
        <p:txBody>
          <a:bodyPr/>
          <a:lstStyle/>
          <a:p>
            <a:pPr>
              <a:buFont typeface="Wingdings" panose="05000000000000000000" pitchFamily="2" charset="2"/>
              <a:buChar char="q"/>
            </a:pPr>
            <a:r>
              <a:rPr lang="en-US" dirty="0" smtClean="0"/>
              <a:t>In order to take advantage of a state’s ability to re-district, </a:t>
            </a:r>
            <a:r>
              <a:rPr lang="en-US" b="1" i="1" u="sng" dirty="0" smtClean="0"/>
              <a:t>Gerrymandering</a:t>
            </a:r>
            <a:r>
              <a:rPr lang="en-US" dirty="0" smtClean="0"/>
              <a:t> often takes place. </a:t>
            </a:r>
          </a:p>
          <a:p>
            <a:pPr>
              <a:buFont typeface="Wingdings" panose="05000000000000000000" pitchFamily="2" charset="2"/>
              <a:buChar char="q"/>
            </a:pPr>
            <a:r>
              <a:rPr lang="en-US" dirty="0" smtClean="0"/>
              <a:t>Gerrymandering is redrawing district boundaries to give one party an advantage </a:t>
            </a:r>
          </a:p>
          <a:p>
            <a:pPr>
              <a:buFont typeface="Wingdings" panose="05000000000000000000" pitchFamily="2" charset="2"/>
              <a:buChar char="q"/>
            </a:pPr>
            <a:r>
              <a:rPr lang="en-US" dirty="0" smtClean="0"/>
              <a:t>It is seen when strangely shaped districts that either: “Packing” most voters of the opposing party into one district (so that all the other districts will vote for the party doing the gerrymandering), or ‘Cracking”, meaning dividing the opposing party’s voters into several districts</a:t>
            </a:r>
          </a:p>
          <a:p>
            <a:endParaRPr lang="en-US" dirty="0"/>
          </a:p>
        </p:txBody>
      </p:sp>
      <p:sp>
        <p:nvSpPr>
          <p:cNvPr id="6" name="Content Placeholder 2"/>
          <p:cNvSpPr txBox="1">
            <a:spLocks/>
          </p:cNvSpPr>
          <p:nvPr/>
        </p:nvSpPr>
        <p:spPr>
          <a:xfrm>
            <a:off x="3248024" y="3975100"/>
            <a:ext cx="4727575" cy="21293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2519746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Senate</a:t>
            </a:r>
            <a:endParaRPr lang="en-US" dirty="0"/>
          </a:p>
        </p:txBody>
      </p:sp>
      <p:sp>
        <p:nvSpPr>
          <p:cNvPr id="3" name="Content Placeholder 2"/>
          <p:cNvSpPr>
            <a:spLocks noGrp="1"/>
          </p:cNvSpPr>
          <p:nvPr>
            <p:ph idx="1"/>
          </p:nvPr>
        </p:nvSpPr>
        <p:spPr/>
        <p:txBody>
          <a:bodyPr/>
          <a:lstStyle/>
          <a:p>
            <a:r>
              <a:rPr lang="en-US" dirty="0" smtClean="0"/>
              <a:t>100 Members</a:t>
            </a:r>
          </a:p>
          <a:p>
            <a:r>
              <a:rPr lang="en-US" dirty="0" smtClean="0"/>
              <a:t>Two from each of the 50 states</a:t>
            </a:r>
          </a:p>
          <a:p>
            <a:r>
              <a:rPr lang="en-US" dirty="0" smtClean="0"/>
              <a:t>This is the ‘Upper House’ of Congress</a:t>
            </a:r>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19903463"/>
              </p:ext>
            </p:extLst>
          </p:nvPr>
        </p:nvGraphicFramePr>
        <p:xfrm>
          <a:off x="1193800" y="3881966"/>
          <a:ext cx="6261100" cy="2225040"/>
        </p:xfrm>
        <a:graphic>
          <a:graphicData uri="http://schemas.openxmlformats.org/drawingml/2006/table">
            <a:tbl>
              <a:tblPr firstRow="1" bandRow="1">
                <a:tableStyleId>{5C22544A-7EE6-4342-B048-85BDC9FD1C3A}</a:tableStyleId>
              </a:tblPr>
              <a:tblGrid>
                <a:gridCol w="1968500"/>
                <a:gridCol w="4292600"/>
              </a:tblGrid>
              <a:tr h="370840">
                <a:tc>
                  <a:txBody>
                    <a:bodyPr/>
                    <a:lstStyle/>
                    <a:p>
                      <a:r>
                        <a:rPr lang="en-US" dirty="0" smtClean="0"/>
                        <a:t>Category</a:t>
                      </a:r>
                      <a:endParaRPr lang="en-US" dirty="0"/>
                    </a:p>
                  </a:txBody>
                  <a:tcPr/>
                </a:tc>
                <a:tc>
                  <a:txBody>
                    <a:bodyPr/>
                    <a:lstStyle/>
                    <a:p>
                      <a:r>
                        <a:rPr lang="en-US" dirty="0" smtClean="0"/>
                        <a:t>Requirement</a:t>
                      </a:r>
                      <a:endParaRPr lang="en-US" dirty="0"/>
                    </a:p>
                  </a:txBody>
                  <a:tcPr/>
                </a:tc>
              </a:tr>
              <a:tr h="370840">
                <a:tc>
                  <a:txBody>
                    <a:bodyPr/>
                    <a:lstStyle/>
                    <a:p>
                      <a:r>
                        <a:rPr lang="en-US" dirty="0" smtClean="0"/>
                        <a:t>Citizenship</a:t>
                      </a:r>
                      <a:endParaRPr lang="en-US" dirty="0"/>
                    </a:p>
                  </a:txBody>
                  <a:tcPr/>
                </a:tc>
                <a:tc>
                  <a:txBody>
                    <a:bodyPr/>
                    <a:lstStyle/>
                    <a:p>
                      <a:r>
                        <a:rPr lang="en-US" dirty="0" smtClean="0"/>
                        <a:t>U.S. citizen for at least 9</a:t>
                      </a:r>
                      <a:r>
                        <a:rPr lang="en-US" baseline="0" dirty="0" smtClean="0"/>
                        <a:t> years</a:t>
                      </a:r>
                      <a:endParaRPr lang="en-US" dirty="0"/>
                    </a:p>
                  </a:txBody>
                  <a:tcPr/>
                </a:tc>
              </a:tr>
              <a:tr h="370840">
                <a:tc>
                  <a:txBody>
                    <a:bodyPr/>
                    <a:lstStyle/>
                    <a:p>
                      <a:r>
                        <a:rPr lang="en-US" dirty="0" smtClean="0"/>
                        <a:t>Residency</a:t>
                      </a:r>
                      <a:endParaRPr lang="en-US" dirty="0"/>
                    </a:p>
                  </a:txBody>
                  <a:tcPr/>
                </a:tc>
                <a:tc>
                  <a:txBody>
                    <a:bodyPr/>
                    <a:lstStyle/>
                    <a:p>
                      <a:r>
                        <a:rPr lang="en-US" dirty="0" smtClean="0"/>
                        <a:t>Legal resident of state you represent</a:t>
                      </a:r>
                      <a:endParaRPr lang="en-US" dirty="0"/>
                    </a:p>
                  </a:txBody>
                  <a:tcPr/>
                </a:tc>
              </a:tr>
              <a:tr h="370840">
                <a:tc>
                  <a:txBody>
                    <a:bodyPr/>
                    <a:lstStyle/>
                    <a:p>
                      <a:r>
                        <a:rPr lang="en-US" b="0" dirty="0" smtClean="0"/>
                        <a:t>AGE</a:t>
                      </a:r>
                      <a:endParaRPr lang="en-US" b="0" dirty="0"/>
                    </a:p>
                  </a:txBody>
                  <a:tcPr/>
                </a:tc>
                <a:tc>
                  <a:txBody>
                    <a:bodyPr/>
                    <a:lstStyle/>
                    <a:p>
                      <a:r>
                        <a:rPr lang="en-US" b="0" baseline="0" dirty="0" smtClean="0"/>
                        <a:t>30 Years old</a:t>
                      </a:r>
                      <a:endParaRPr lang="en-US" b="0" dirty="0"/>
                    </a:p>
                  </a:txBody>
                  <a:tcPr/>
                </a:tc>
              </a:tr>
              <a:tr h="370840">
                <a:tc>
                  <a:txBody>
                    <a:bodyPr/>
                    <a:lstStyle/>
                    <a:p>
                      <a:r>
                        <a:rPr lang="en-US" dirty="0" smtClean="0"/>
                        <a:t>Term length</a:t>
                      </a:r>
                      <a:endParaRPr lang="en-US" dirty="0"/>
                    </a:p>
                  </a:txBody>
                  <a:tcPr/>
                </a:tc>
                <a:tc>
                  <a:txBody>
                    <a:bodyPr/>
                    <a:lstStyle/>
                    <a:p>
                      <a:r>
                        <a:rPr lang="en-US" dirty="0" smtClean="0"/>
                        <a:t>Six Year Terms</a:t>
                      </a:r>
                      <a:endParaRPr lang="en-US" dirty="0"/>
                    </a:p>
                  </a:txBody>
                  <a:tcPr/>
                </a:tc>
              </a:tr>
              <a:tr h="370840">
                <a:tc>
                  <a:txBody>
                    <a:bodyPr/>
                    <a:lstStyle/>
                    <a:p>
                      <a:r>
                        <a:rPr lang="en-US" dirty="0" smtClean="0"/>
                        <a:t>Represent</a:t>
                      </a:r>
                      <a:endParaRPr lang="en-US" dirty="0"/>
                    </a:p>
                  </a:txBody>
                  <a:tcPr/>
                </a:tc>
                <a:tc>
                  <a:txBody>
                    <a:bodyPr/>
                    <a:lstStyle/>
                    <a:p>
                      <a:r>
                        <a:rPr lang="en-US" dirty="0" smtClean="0"/>
                        <a:t>Entire</a:t>
                      </a:r>
                      <a:r>
                        <a:rPr lang="en-US" baseline="0" dirty="0" smtClean="0"/>
                        <a:t> State (They do not have districts)</a:t>
                      </a:r>
                      <a:endParaRPr lang="en-US" dirty="0"/>
                    </a:p>
                  </a:txBody>
                  <a:tcPr/>
                </a:tc>
              </a:tr>
            </a:tbl>
          </a:graphicData>
        </a:graphic>
      </p:graphicFrame>
    </p:spTree>
    <p:extLst>
      <p:ext uri="{BB962C8B-B14F-4D97-AF65-F5344CB8AC3E}">
        <p14:creationId xmlns:p14="http://schemas.microsoft.com/office/powerpoint/2010/main" val="2470953892"/>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102</TotalTime>
  <Words>1503</Words>
  <Application>Microsoft Office PowerPoint</Application>
  <PresentationFormat>Widescreen</PresentationFormat>
  <Paragraphs>155</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Calibri Light</vt:lpstr>
      <vt:lpstr>Wingdings</vt:lpstr>
      <vt:lpstr>Retrospect</vt:lpstr>
      <vt:lpstr>The Legislative Branch</vt:lpstr>
      <vt:lpstr>Part One: The Organization of Congress</vt:lpstr>
      <vt:lpstr>Congressional Membership</vt:lpstr>
      <vt:lpstr>Congressional Sessions</vt:lpstr>
      <vt:lpstr>Membership of the House of Representatives</vt:lpstr>
      <vt:lpstr>House of Representatives: Representation and Reapportionment</vt:lpstr>
      <vt:lpstr>House of Representatives: Congressional Redistricting</vt:lpstr>
      <vt:lpstr>House of Representatives: Gerrymanding (Jerry-mandering)</vt:lpstr>
      <vt:lpstr>The Senate</vt:lpstr>
      <vt:lpstr>Senate and House: Salary and Benefits</vt:lpstr>
      <vt:lpstr>The Members of Congress</vt:lpstr>
      <vt:lpstr>Part Two: House of Representatives</vt:lpstr>
      <vt:lpstr>House Leadership</vt:lpstr>
      <vt:lpstr>Speaker of the House</vt:lpstr>
      <vt:lpstr>Lawmaking in the House</vt:lpstr>
      <vt:lpstr>Part Three: The Senate</vt:lpstr>
      <vt:lpstr>How Senate Bills are Introduced</vt:lpstr>
      <vt:lpstr>Senate: The Filibuster</vt:lpstr>
      <vt:lpstr>Part Four: Congressional Committees</vt:lpstr>
      <vt:lpstr>Part Four: Congressional Committees</vt:lpstr>
      <vt:lpstr>Committees, continued</vt:lpstr>
      <vt:lpstr>Types of Committees</vt:lpstr>
      <vt:lpstr>Standing Committees</vt:lpstr>
      <vt:lpstr>Select Committees</vt:lpstr>
      <vt:lpstr>Joint Committees</vt:lpstr>
      <vt:lpstr>Conference Committee</vt:lpstr>
    </vt:vector>
  </TitlesOfParts>
  <Company>Harford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Legislative Branch</dc:title>
  <dc:creator>Bayne, Ryan</dc:creator>
  <cp:lastModifiedBy>Bayne, Ryan</cp:lastModifiedBy>
  <cp:revision>10</cp:revision>
  <dcterms:created xsi:type="dcterms:W3CDTF">2015-02-24T14:30:54Z</dcterms:created>
  <dcterms:modified xsi:type="dcterms:W3CDTF">2015-02-24T16:45:20Z</dcterms:modified>
</cp:coreProperties>
</file>