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3100-F546-4F73-A795-E989BF421C57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55C1-5709-412E-8B24-C4D0598C97C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939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3100-F546-4F73-A795-E989BF421C57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55C1-5709-412E-8B24-C4D0598C9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6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3100-F546-4F73-A795-E989BF421C57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55C1-5709-412E-8B24-C4D0598C9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1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3100-F546-4F73-A795-E989BF421C57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55C1-5709-412E-8B24-C4D0598C9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2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3100-F546-4F73-A795-E989BF421C57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55C1-5709-412E-8B24-C4D0598C97C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060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3100-F546-4F73-A795-E989BF421C57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55C1-5709-412E-8B24-C4D0598C9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99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3100-F546-4F73-A795-E989BF421C57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55C1-5709-412E-8B24-C4D0598C9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5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3100-F546-4F73-A795-E989BF421C57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55C1-5709-412E-8B24-C4D0598C9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3100-F546-4F73-A795-E989BF421C57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55C1-5709-412E-8B24-C4D0598C9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8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B743100-F546-4F73-A795-E989BF421C57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CC55C1-5709-412E-8B24-C4D0598C9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45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3100-F546-4F73-A795-E989BF421C57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55C1-5709-412E-8B24-C4D0598C9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33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B743100-F546-4F73-A795-E989BF421C57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3CC55C1-5709-412E-8B24-C4D0598C97C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95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00874" y="2998866"/>
            <a:ext cx="939026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/>
                <a:solidFill>
                  <a:schemeClr val="accent3"/>
                </a:solidFill>
                <a:effectLst/>
              </a:rPr>
              <a:t>Roles of President</a:t>
            </a:r>
            <a:endParaRPr lang="en-US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77033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CHIEF DIPLOMAT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600" dirty="0" smtClean="0"/>
              <a:t>Directs foreign policy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 smtClean="0"/>
              <a:t>Works with CIA and NSA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 smtClean="0"/>
              <a:t>Negotiates and signs treaties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 smtClean="0"/>
              <a:t>Makes executive agreements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 smtClean="0"/>
              <a:t>Recognize foreign governments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29539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COMMANDER IN CHIEF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600" dirty="0" smtClean="0"/>
              <a:t>Power to make war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 smtClean="0"/>
              <a:t>Makes key military decisions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 smtClean="0"/>
              <a:t>Authority to use atomic weapons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 smtClean="0"/>
              <a:t>Uses military to control disorders in our country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 smtClean="0"/>
              <a:t>Supports war effort at home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3062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WHICH PRESIDENTIAL ROLE IS IT?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869" y="1876097"/>
            <a:ext cx="4530347" cy="444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57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85034" y="1340069"/>
            <a:ext cx="5565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President Kennedy speaks at Berlin Wall, 1963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72510" y="4603531"/>
            <a:ext cx="56125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President Obama throwing the First Pitch at the World Series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93" y="744427"/>
            <a:ext cx="5334000" cy="3571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692" y="2864514"/>
            <a:ext cx="5161911" cy="290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20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372" y="4508937"/>
            <a:ext cx="5044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President Clinton with Janet Reno, the first female Attorney General</a:t>
            </a:r>
          </a:p>
          <a:p>
            <a:r>
              <a:rPr lang="en-US" sz="2800" dirty="0" smtClean="0"/>
              <a:t>February, 1933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126014" y="4508937"/>
            <a:ext cx="4240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President Bush holds cabinet meeting in October, 2005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53" y="313996"/>
            <a:ext cx="4258096" cy="39742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3788" y="1021144"/>
            <a:ext cx="49053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03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855" y="4635062"/>
            <a:ext cx="48873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President  Johnson decorates a soldier in Vietnam</a:t>
            </a:r>
          </a:p>
          <a:p>
            <a:r>
              <a:rPr lang="en-US" sz="2800" dirty="0" smtClean="0"/>
              <a:t>October, 1966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614745" y="4635062"/>
            <a:ext cx="39729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President Bush aboard U.S.S. Lincoln</a:t>
            </a:r>
          </a:p>
          <a:p>
            <a:r>
              <a:rPr lang="en-US" sz="2800" dirty="0" smtClean="0"/>
              <a:t>May, 2003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88" y="833766"/>
            <a:ext cx="4762500" cy="3267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164" y="833765"/>
            <a:ext cx="422088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8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3325" y="4524703"/>
            <a:ext cx="48715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President Roosevelt signs into law the National Security Act</a:t>
            </a:r>
          </a:p>
          <a:p>
            <a:r>
              <a:rPr lang="en-US" sz="2800" dirty="0" smtClean="0"/>
              <a:t>1935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472855" y="4524703"/>
            <a:ext cx="42409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President Clinton delivers the State of the Union Address</a:t>
            </a:r>
          </a:p>
          <a:p>
            <a:r>
              <a:rPr lang="en-US" sz="2800" dirty="0" smtClean="0"/>
              <a:t>1997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25" y="747712"/>
            <a:ext cx="5243396" cy="3162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167" y="375126"/>
            <a:ext cx="3026978" cy="390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17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4745421"/>
            <a:ext cx="12013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President Reagan and Vice-President Bush accepting their party’s nomination</a:t>
            </a:r>
          </a:p>
          <a:p>
            <a:pPr algn="ctr"/>
            <a:r>
              <a:rPr lang="en-US" sz="2800" dirty="0" smtClean="0"/>
              <a:t>1980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211" y="188851"/>
            <a:ext cx="6800851" cy="455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53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9089" y="3988676"/>
            <a:ext cx="4319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Vice-President Johnson sworn in aboard the Air Force-One after President Kennedy’s assassination </a:t>
            </a:r>
          </a:p>
          <a:p>
            <a:r>
              <a:rPr lang="en-US" sz="2800" dirty="0" smtClean="0"/>
              <a:t>1963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157545" y="3988676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President Bush at Ground Zero after 9-11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89" y="501541"/>
            <a:ext cx="4187715" cy="3266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365" y="377387"/>
            <a:ext cx="526732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86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2511" y="4351282"/>
            <a:ext cx="5691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President Obama, accompanied by Budget Director Peter Orszag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807" y="244839"/>
            <a:ext cx="5397043" cy="398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6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96963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Objective: Students will be able to:</a:t>
            </a:r>
            <a:br>
              <a:rPr lang="en-US" b="1" dirty="0" smtClean="0"/>
            </a:br>
            <a:r>
              <a:rPr lang="en-US" b="1" dirty="0" smtClean="0"/>
              <a:t>- Identify and define the roles and formal and informal powers of the President.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7719"/>
            <a:ext cx="10058400" cy="4505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Drill:	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b="1" dirty="0" smtClean="0"/>
              <a:t>Which propaganda technique is this an example of?</a:t>
            </a:r>
          </a:p>
          <a:p>
            <a:pPr marL="742950" indent="-742950">
              <a:buAutoNum type="alphaLcPeriod"/>
            </a:pPr>
            <a:r>
              <a:rPr lang="en-US" sz="2800" dirty="0" smtClean="0"/>
              <a:t>Band-wagon</a:t>
            </a:r>
          </a:p>
          <a:p>
            <a:pPr marL="742950" indent="-742950">
              <a:buAutoNum type="alphaLcPeriod"/>
            </a:pPr>
            <a:r>
              <a:rPr lang="en-US" sz="2800" dirty="0" smtClean="0"/>
              <a:t>Testimonial</a:t>
            </a:r>
          </a:p>
          <a:p>
            <a:pPr marL="742950" indent="-742950">
              <a:buAutoNum type="alphaLcPeriod"/>
            </a:pPr>
            <a:r>
              <a:rPr lang="en-US" sz="2800" dirty="0" smtClean="0"/>
              <a:t>Glittery Generalities</a:t>
            </a:r>
          </a:p>
          <a:p>
            <a:pPr marL="742950" indent="-742950">
              <a:buAutoNum type="alphaLcPeriod"/>
            </a:pPr>
            <a:r>
              <a:rPr lang="en-US" sz="2800" dirty="0" smtClean="0"/>
              <a:t>Name-calling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2.     </a:t>
            </a:r>
            <a:r>
              <a:rPr lang="en-US" sz="3200" b="1" dirty="0" smtClean="0"/>
              <a:t>What impact do you think media has on elections?</a:t>
            </a:r>
            <a:endParaRPr lang="en-US" sz="3200" b="1" dirty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15104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200" dirty="0" smtClean="0"/>
              <a:t>An order issued by the President that carry the force of law</a:t>
            </a:r>
          </a:p>
          <a:p>
            <a:pPr marL="384048" lvl="2" indent="0">
              <a:buNone/>
            </a:pPr>
            <a:r>
              <a:rPr lang="en-US" sz="2400" dirty="0" smtClean="0"/>
              <a:t>-Who usually does this: Congress</a:t>
            </a:r>
          </a:p>
          <a:p>
            <a:pPr marL="384048" lvl="2" indent="0">
              <a:buNone/>
            </a:pPr>
            <a:endParaRPr lang="en-US" sz="2000" dirty="0"/>
          </a:p>
          <a:p>
            <a:pPr marL="384048" lvl="2" indent="0">
              <a:buNone/>
            </a:pPr>
            <a:r>
              <a:rPr lang="en-US" sz="2800" u="sng" dirty="0" smtClean="0"/>
              <a:t>Examples: </a:t>
            </a:r>
          </a:p>
          <a:p>
            <a:pPr lvl="2"/>
            <a:r>
              <a:rPr lang="en-US" sz="2800" dirty="0" smtClean="0"/>
              <a:t>Clinton’s “Don’t ask don’t tell” gays in the military policy</a:t>
            </a:r>
          </a:p>
          <a:p>
            <a:pPr lvl="2"/>
            <a:r>
              <a:rPr lang="en-US" sz="2800" dirty="0" smtClean="0"/>
              <a:t>FDR’s internment of Japanese Americans</a:t>
            </a:r>
          </a:p>
        </p:txBody>
      </p:sp>
    </p:spTree>
    <p:extLst>
      <p:ext uri="{BB962C8B-B14F-4D97-AF65-F5344CB8AC3E}">
        <p14:creationId xmlns:p14="http://schemas.microsoft.com/office/powerpoint/2010/main" val="166114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Agreements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200" dirty="0" smtClean="0"/>
              <a:t>An international agreement made by a president that has the force of a treaty; does NOT need Senate approval (usually deals with trade)</a:t>
            </a:r>
          </a:p>
          <a:p>
            <a:pPr marL="201168" lvl="1" indent="0">
              <a:buNone/>
            </a:pPr>
            <a:r>
              <a:rPr lang="en-US" sz="2800" dirty="0" smtClean="0"/>
              <a:t>-Who usually does this: Senate</a:t>
            </a:r>
          </a:p>
          <a:p>
            <a:pPr marL="201168" lvl="1" indent="0">
              <a:buNone/>
            </a:pPr>
            <a:endParaRPr lang="en-US" sz="2800" dirty="0"/>
          </a:p>
          <a:p>
            <a:pPr marL="201168" lvl="1" indent="0">
              <a:buNone/>
            </a:pPr>
            <a:r>
              <a:rPr lang="en-US" sz="2800" dirty="0" smtClean="0"/>
              <a:t>	</a:t>
            </a:r>
            <a:r>
              <a:rPr lang="en-US" sz="2800" u="sng" dirty="0" smtClean="0"/>
              <a:t>Examples:</a:t>
            </a:r>
          </a:p>
          <a:p>
            <a:pPr lvl="1"/>
            <a:r>
              <a:rPr lang="en-US" sz="2800" dirty="0" smtClean="0"/>
              <a:t>Jefferson’s purchase of Louisiana in 1803</a:t>
            </a:r>
          </a:p>
          <a:p>
            <a:pPr lvl="1"/>
            <a:r>
              <a:rPr lang="en-US" sz="2800" dirty="0" smtClean="0"/>
              <a:t>1994- North American Free Trade Agreement</a:t>
            </a:r>
          </a:p>
          <a:p>
            <a:pPr marL="201168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0049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Privilege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600" dirty="0" smtClean="0"/>
              <a:t>Claim by a President that he has the right to decide that the national interest will be better served if certain information is withheld from the public, including the Courts and Congress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400" i="1" dirty="0" smtClean="0"/>
              <a:t>United States v. Nixon</a:t>
            </a:r>
            <a:r>
              <a:rPr lang="en-US" sz="3400" dirty="0" smtClean="0"/>
              <a:t> (1973) – Presidents do NOT have unqualified executive privilege (Nixon Watergate tapes)</a:t>
            </a:r>
            <a:endParaRPr lang="en-US" sz="3400" i="1" dirty="0"/>
          </a:p>
        </p:txBody>
      </p:sp>
    </p:spTree>
    <p:extLst>
      <p:ext uri="{BB962C8B-B14F-4D97-AF65-F5344CB8AC3E}">
        <p14:creationId xmlns:p14="http://schemas.microsoft.com/office/powerpoint/2010/main" val="4032510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of the President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Meets with the British Prime Minister to discuss plans on Iraq.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Hands down and order to all generals to begin pulling back troops from the battlefield.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Appoints a new Secretary of the Treasury.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Proposes a bill to Congress to make all schools adopt a uniform system.</a:t>
            </a:r>
            <a:endParaRPr lang="en-US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M</a:t>
            </a:r>
            <a:r>
              <a:rPr lang="en-US" sz="2800" dirty="0" smtClean="0"/>
              <a:t>eets with members of his party to discuss campaign strategies for the next election.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6420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of the President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Speaks at a college graduation to inspire a new group of graduates.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Proposes a federal tax cut to stimulate the flow of money.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Meets with the Vice President to assign him new responsibilities on education reform.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Meets with members of the Senate to discuss a new plan to intensify tobacco laws.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An announced honorary captain for the Thanksgiving Day game between the Lions and Bears.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1349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of the President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Signs off to deploy 5,000 more troops into Afghanistan.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Shows up to speak and endorse a candidate for Governor of Delaware that shares his same political party.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Sits down with leaders of the new Iraqi government to discuss plans for moving forward with Iraq’s new democracy.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Decides that 60% of the federal money will go towards funding defense.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6217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Roles of the President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 smtClean="0"/>
              <a:t> Chief Legislator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 smtClean="0"/>
              <a:t> Commander-in-Chief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 smtClean="0"/>
              <a:t> Foreign Policy Leader (Chief Diplomat)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 smtClean="0"/>
              <a:t> Chief Executive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4433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ROLES AND POWERS OF THE PRESIDENT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45486" y="1863488"/>
            <a:ext cx="1186197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CHIEF OF STATE</a:t>
            </a:r>
            <a:r>
              <a:rPr lang="en-US" sz="2000" dirty="0" smtClean="0"/>
              <a:t>	</a:t>
            </a:r>
            <a:r>
              <a:rPr lang="en-US" sz="2000" dirty="0"/>
              <a:t> </a:t>
            </a:r>
            <a:r>
              <a:rPr lang="en-US" sz="2000" dirty="0" smtClean="0"/>
              <a:t>         *attends ceremonies </a:t>
            </a:r>
            <a:r>
              <a:rPr lang="en-US" sz="2000" dirty="0"/>
              <a:t> </a:t>
            </a:r>
            <a:r>
              <a:rPr lang="en-US" sz="2000" dirty="0" smtClean="0"/>
              <a:t>  *represents head of U.S    *gives speeches</a:t>
            </a:r>
          </a:p>
          <a:p>
            <a:endParaRPr lang="en-US" sz="2000" dirty="0"/>
          </a:p>
          <a:p>
            <a:r>
              <a:rPr lang="en-US" sz="2000" b="1" dirty="0" smtClean="0"/>
              <a:t>CHIEF EXECUTIVE</a:t>
            </a:r>
            <a:r>
              <a:rPr lang="en-US" sz="2000" dirty="0" smtClean="0"/>
              <a:t>	</a:t>
            </a:r>
            <a:r>
              <a:rPr lang="en-US" sz="2000" dirty="0"/>
              <a:t> </a:t>
            </a:r>
            <a:r>
              <a:rPr lang="en-US" sz="2000" dirty="0" smtClean="0"/>
              <a:t>         *head of executive departments and agencies      *enforces national policy           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          *appoints justices/judges and cabinet heads         *carries out laws</a:t>
            </a:r>
          </a:p>
          <a:p>
            <a:endParaRPr lang="en-US" sz="2000" dirty="0"/>
          </a:p>
          <a:p>
            <a:r>
              <a:rPr lang="en-US" sz="2000" b="1" dirty="0" smtClean="0"/>
              <a:t>CHIEF DIPLOMAT           </a:t>
            </a:r>
            <a:r>
              <a:rPr lang="en-US" sz="2000" dirty="0" smtClean="0"/>
              <a:t>*directs foreign policy         *negotiates treaties</a:t>
            </a:r>
          </a:p>
          <a:p>
            <a:endParaRPr lang="en-US" sz="2000" dirty="0"/>
          </a:p>
          <a:p>
            <a:r>
              <a:rPr lang="en-US" sz="2000" b="1" dirty="0" smtClean="0"/>
              <a:t>CHIEF LEGISLATURE      </a:t>
            </a:r>
            <a:r>
              <a:rPr lang="en-US" sz="2000" dirty="0" smtClean="0"/>
              <a:t>*suggests new laws he/she wants passed    * approves or vetoes bills passed by Congress</a:t>
            </a:r>
          </a:p>
          <a:p>
            <a:endParaRPr lang="en-US" sz="2000" dirty="0"/>
          </a:p>
          <a:p>
            <a:r>
              <a:rPr lang="en-US" sz="2000" b="1" dirty="0" smtClean="0"/>
              <a:t>CHIEF OF ECONOMY    </a:t>
            </a:r>
            <a:r>
              <a:rPr lang="en-US" sz="2000" dirty="0" smtClean="0"/>
              <a:t>*plans nation’s economy policy   *proposes budget for federal government</a:t>
            </a:r>
          </a:p>
          <a:p>
            <a:endParaRPr lang="en-US" sz="2000" dirty="0"/>
          </a:p>
          <a:p>
            <a:r>
              <a:rPr lang="en-US" sz="2000" b="1" dirty="0" smtClean="0"/>
              <a:t>COMMANDER-IN-CHIEF</a:t>
            </a:r>
            <a:r>
              <a:rPr lang="en-US" sz="2000" dirty="0" smtClean="0"/>
              <a:t>    *directs/controls the nation’s armed forces   *uses military to keep order</a:t>
            </a:r>
          </a:p>
          <a:p>
            <a:endParaRPr lang="en-US" sz="2000" dirty="0"/>
          </a:p>
          <a:p>
            <a:r>
              <a:rPr lang="en-US" sz="2000" b="1" dirty="0" smtClean="0"/>
              <a:t>CHIEF OF POLITICAL PARTY   </a:t>
            </a:r>
            <a:r>
              <a:rPr lang="en-US" sz="2000" dirty="0" smtClean="0"/>
              <a:t>*leader of his/her political party   *helps with campaigning and fundraising </a:t>
            </a: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2272032"/>
            <a:ext cx="12192000" cy="37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3240460"/>
            <a:ext cx="12192000" cy="15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3894411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0480" y="4540859"/>
            <a:ext cx="12192000" cy="16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480" y="515862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480" y="577017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862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CHIEF OF </a:t>
            </a:r>
            <a:r>
              <a:rPr lang="en-US" b="1" dirty="0" smtClean="0"/>
              <a:t>STATE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8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800" dirty="0" smtClean="0"/>
              <a:t>Represent nation</a:t>
            </a:r>
          </a:p>
          <a:p>
            <a:pPr lvl="8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800" dirty="0"/>
              <a:t> </a:t>
            </a:r>
            <a:r>
              <a:rPr lang="en-US" sz="3800" dirty="0" smtClean="0"/>
              <a:t>Hosts other heads of government</a:t>
            </a:r>
          </a:p>
          <a:p>
            <a:pPr lvl="8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800" dirty="0" smtClean="0"/>
              <a:t>Performs ceremonial roles</a:t>
            </a:r>
          </a:p>
          <a:p>
            <a:pPr lvl="8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800" dirty="0" smtClean="0"/>
              <a:t>Gives and awards medals</a:t>
            </a:r>
          </a:p>
          <a:p>
            <a:pPr lvl="8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800" dirty="0" smtClean="0"/>
              <a:t>Meets with public figures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375525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CHIEF EXECUTIVE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131734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600" dirty="0" smtClean="0"/>
              <a:t>Carries out laws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 smtClean="0"/>
              <a:t>Makes executive orders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 smtClean="0"/>
              <a:t>Appoints cabinet members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 smtClean="0"/>
              <a:t>Removes appointed officials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 smtClean="0"/>
              <a:t>Grants reprieves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 smtClean="0"/>
              <a:t>Grants pardons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 smtClean="0"/>
              <a:t>Grants amnesty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13057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CHIEF LEGISLATOR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600" dirty="0" smtClean="0"/>
              <a:t>Delivers State of the Union Address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 smtClean="0"/>
              <a:t>Works with staff to write legislation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 smtClean="0"/>
              <a:t>Veto power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 smtClean="0"/>
              <a:t>Sign legislation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 smtClean="0"/>
              <a:t>Influences domestic policy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 smtClean="0"/>
              <a:t>Presents budget to Congress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98659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ECONOMIC PLANNER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600" dirty="0" smtClean="0"/>
              <a:t>Submits annual economic report to Congress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 smtClean="0"/>
              <a:t>Council of Economic Advisors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 smtClean="0"/>
              <a:t>Prepares yearly federal budget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65623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PARTY LEADER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600" dirty="0" smtClean="0"/>
              <a:t>Gives speeches for party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 smtClean="0"/>
              <a:t>Attends fundraising events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 smtClean="0"/>
              <a:t>Select’s party’s national chairperson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 smtClean="0"/>
              <a:t>Helps plan election strategy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 smtClean="0"/>
              <a:t>Appoints party members to government jobs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3329459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78</TotalTime>
  <Words>667</Words>
  <Application>Microsoft Office PowerPoint</Application>
  <PresentationFormat>Widescreen</PresentationFormat>
  <Paragraphs>126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Calibri Light</vt:lpstr>
      <vt:lpstr>Courier New</vt:lpstr>
      <vt:lpstr>Retrospect</vt:lpstr>
      <vt:lpstr>PowerPoint Presentation</vt:lpstr>
      <vt:lpstr>Objective: Students will be able to: - Identify and define the roles and formal and informal powers of the President.</vt:lpstr>
      <vt:lpstr>Roles of the President</vt:lpstr>
      <vt:lpstr>ROLES AND POWERS OF THE PRESIDENT</vt:lpstr>
      <vt:lpstr>CHIEF OF STATE</vt:lpstr>
      <vt:lpstr>CHIEF EXECUTIVE</vt:lpstr>
      <vt:lpstr>CHIEF LEGISLATOR</vt:lpstr>
      <vt:lpstr>ECONOMIC PLANNER</vt:lpstr>
      <vt:lpstr>PARTY LEADER</vt:lpstr>
      <vt:lpstr>CHIEF DIPLOMAT</vt:lpstr>
      <vt:lpstr>COMMANDER IN CHIEF</vt:lpstr>
      <vt:lpstr>WHICH PRESIDENTIAL ROLE IS 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Executive Orders</vt:lpstr>
      <vt:lpstr>Executive Agreements</vt:lpstr>
      <vt:lpstr>Executive Privilege</vt:lpstr>
      <vt:lpstr>Roles of the President</vt:lpstr>
      <vt:lpstr>Roles of the President cont.</vt:lpstr>
      <vt:lpstr>Roles of the President cont.</vt:lpstr>
    </vt:vector>
  </TitlesOfParts>
  <Company>Harford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 - ENSOR, CARLY M.</dc:creator>
  <cp:lastModifiedBy>Bayne, Ryan</cp:lastModifiedBy>
  <cp:revision>10</cp:revision>
  <dcterms:created xsi:type="dcterms:W3CDTF">2015-11-10T15:44:06Z</dcterms:created>
  <dcterms:modified xsi:type="dcterms:W3CDTF">2015-12-15T13:16:18Z</dcterms:modified>
</cp:coreProperties>
</file>