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18"/>
  </p:notesMasterIdLst>
  <p:sldIdLst>
    <p:sldId id="256" r:id="rId5"/>
    <p:sldId id="269" r:id="rId6"/>
    <p:sldId id="257" r:id="rId7"/>
    <p:sldId id="258" r:id="rId8"/>
    <p:sldId id="259" r:id="rId9"/>
    <p:sldId id="260" r:id="rId10"/>
    <p:sldId id="261" r:id="rId11"/>
    <p:sldId id="262" r:id="rId12"/>
    <p:sldId id="268" r:id="rId13"/>
    <p:sldId id="263" r:id="rId14"/>
    <p:sldId id="264" r:id="rId15"/>
    <p:sldId id="265"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F1ECB-8C3E-4396-A529-E5132C6E5A73}" v="23" dt="2019-10-11T13:43:11.364"/>
    <p1510:client id="{D0C52893-9D01-753B-D6CE-20A4040D3997}" v="339" dt="2019-10-11T12:04:27.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CE51AC-D4E6-49E6-96C1-C6929318474B}" type="datetimeFigureOut">
              <a:rPr lang="en-US" smtClean="0"/>
              <a:t>10/11/2019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A2457-F5E3-42BC-801B-3E6C8BB4AA71}" type="slidenum">
              <a:rPr lang="en-US" smtClean="0"/>
              <a:t>‹#›</a:t>
            </a:fld>
            <a:endParaRPr lang="en-US"/>
          </a:p>
        </p:txBody>
      </p:sp>
    </p:spTree>
    <p:extLst>
      <p:ext uri="{BB962C8B-B14F-4D97-AF65-F5344CB8AC3E}">
        <p14:creationId xmlns:p14="http://schemas.microsoft.com/office/powerpoint/2010/main" val="3620017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Morse</a:t>
            </a:r>
            <a:r>
              <a:rPr lang="en-US" sz="1200" b="0" i="0" kern="1200" dirty="0">
                <a:solidFill>
                  <a:schemeClr val="tx1"/>
                </a:solidFill>
                <a:effectLst/>
                <a:latin typeface="+mn-lt"/>
                <a:ea typeface="+mn-ea"/>
                <a:cs typeface="+mn-cs"/>
              </a:rPr>
              <a:t> invented </a:t>
            </a:r>
            <a:r>
              <a:rPr lang="en-US" sz="1200" b="1" i="0" kern="1200" dirty="0">
                <a:solidFill>
                  <a:schemeClr val="tx1"/>
                </a:solidFill>
                <a:effectLst/>
                <a:latin typeface="+mn-lt"/>
                <a:ea typeface="+mn-ea"/>
                <a:cs typeface="+mn-cs"/>
              </a:rPr>
              <a:t>Morse code</a:t>
            </a:r>
            <a:r>
              <a:rPr lang="en-US" sz="1200" b="0" i="0" kern="1200" dirty="0">
                <a:solidFill>
                  <a:schemeClr val="tx1"/>
                </a:solidFill>
                <a:effectLst/>
                <a:latin typeface="+mn-lt"/>
                <a:ea typeface="+mn-ea"/>
                <a:cs typeface="+mn-cs"/>
              </a:rPr>
              <a:t> and the first message sent by this means traveled from Washington to Baltimore In 1844. The message read 'What hath God wrought'. </a:t>
            </a:r>
            <a:r>
              <a:rPr lang="en-US" sz="1200" b="1" i="0" kern="1200" dirty="0">
                <a:solidFill>
                  <a:schemeClr val="tx1"/>
                </a:solidFill>
                <a:effectLst/>
                <a:latin typeface="+mn-lt"/>
                <a:ea typeface="+mn-ea"/>
                <a:cs typeface="+mn-cs"/>
              </a:rPr>
              <a:t>Morse code</a:t>
            </a:r>
            <a:r>
              <a:rPr lang="en-US" sz="1200" b="0" i="0" kern="1200" dirty="0">
                <a:solidFill>
                  <a:schemeClr val="tx1"/>
                </a:solidFill>
                <a:effectLst/>
                <a:latin typeface="+mn-lt"/>
                <a:ea typeface="+mn-ea"/>
                <a:cs typeface="+mn-cs"/>
              </a:rPr>
              <a:t> is a digital signal usually like a wave. It can be transmitted by light, radio waves or sound</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3</a:t>
            </a:fld>
            <a:endParaRPr lang="en-US"/>
          </a:p>
        </p:txBody>
      </p:sp>
    </p:spTree>
    <p:extLst>
      <p:ext uri="{BB962C8B-B14F-4D97-AF65-F5344CB8AC3E}">
        <p14:creationId xmlns:p14="http://schemas.microsoft.com/office/powerpoint/2010/main" val="3449757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Bessemer process</a:t>
            </a:r>
            <a:r>
              <a:rPr lang="en-US" sz="1200" b="0" i="0" kern="1200" dirty="0">
                <a:solidFill>
                  <a:schemeClr val="tx1"/>
                </a:solidFill>
                <a:effectLst/>
                <a:latin typeface="+mn-lt"/>
                <a:ea typeface="+mn-ea"/>
                <a:cs typeface="+mn-cs"/>
              </a:rPr>
              <a:t> was the first inexpensive industrial </a:t>
            </a:r>
            <a:r>
              <a:rPr lang="en-US" sz="1200" b="1" i="0" kern="1200" dirty="0">
                <a:solidFill>
                  <a:schemeClr val="tx1"/>
                </a:solidFill>
                <a:effectLst/>
                <a:latin typeface="+mn-lt"/>
                <a:ea typeface="+mn-ea"/>
                <a:cs typeface="+mn-cs"/>
              </a:rPr>
              <a:t>process</a:t>
            </a:r>
            <a:r>
              <a:rPr lang="en-US" sz="1200" b="0" i="0" kern="1200" dirty="0">
                <a:solidFill>
                  <a:schemeClr val="tx1"/>
                </a:solidFill>
                <a:effectLst/>
                <a:latin typeface="+mn-lt"/>
                <a:ea typeface="+mn-ea"/>
                <a:cs typeface="+mn-cs"/>
              </a:rPr>
              <a:t> for the mass production of steel from molten pig iron before the development of the open hearth furnace. The key principle is removal of impurities from the iron by oxidation with air being blown through the molten iron.</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13</a:t>
            </a:fld>
            <a:endParaRPr lang="en-US"/>
          </a:p>
        </p:txBody>
      </p:sp>
    </p:spTree>
    <p:extLst>
      <p:ext uri="{BB962C8B-B14F-4D97-AF65-F5344CB8AC3E}">
        <p14:creationId xmlns:p14="http://schemas.microsoft.com/office/powerpoint/2010/main" val="270800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patent</a:t>
            </a:r>
            <a:r>
              <a:rPr lang="en-US" sz="1200" b="0" i="0" kern="1200" dirty="0">
                <a:solidFill>
                  <a:schemeClr val="tx1"/>
                </a:solidFill>
                <a:effectLst/>
                <a:latin typeface="+mn-lt"/>
                <a:ea typeface="+mn-ea"/>
                <a:cs typeface="+mn-cs"/>
              </a:rPr>
              <a:t> is a form of intellectual property that gives its owner the legal right to exclude others from making, using, selling, and importing an invention for a limited period of years, in exchange for publishing an enabling public disclosure of the invention.</a:t>
            </a:r>
          </a:p>
          <a:p>
            <a:r>
              <a:rPr lang="en-US" sz="1200" b="1" i="0" kern="1200" dirty="0">
                <a:solidFill>
                  <a:schemeClr val="tx1"/>
                </a:solidFill>
                <a:effectLst/>
                <a:latin typeface="+mn-lt"/>
                <a:ea typeface="+mn-ea"/>
                <a:cs typeface="+mn-cs"/>
              </a:rPr>
              <a:t>Copyright</a:t>
            </a:r>
            <a:r>
              <a:rPr lang="en-US" sz="1200" b="0" i="0" kern="1200" dirty="0">
                <a:solidFill>
                  <a:schemeClr val="tx1"/>
                </a:solidFill>
                <a:effectLst/>
                <a:latin typeface="+mn-lt"/>
                <a:ea typeface="+mn-ea"/>
                <a:cs typeface="+mn-cs"/>
              </a:rPr>
              <a:t>, a form of intellectual property law, protects original works of authorship including literary, dramatic, musical, and artistic works, such as poetry, novels, movies, songs, computer software, and architecture.</a:t>
            </a:r>
          </a:p>
          <a:p>
            <a:r>
              <a:rPr lang="en-US" sz="1200" b="0" i="0" kern="1200" dirty="0">
                <a:solidFill>
                  <a:schemeClr val="tx1"/>
                </a:solidFill>
                <a:effectLst/>
                <a:latin typeface="+mn-lt"/>
                <a:ea typeface="+mn-ea"/>
                <a:cs typeface="+mn-cs"/>
              </a:rPr>
              <a:t>A trademark is a symbol, word, or words legally registered or established by use as representing a company or product.</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4</a:t>
            </a:fld>
            <a:endParaRPr lang="en-US"/>
          </a:p>
        </p:txBody>
      </p:sp>
    </p:spTree>
    <p:extLst>
      <p:ext uri="{BB962C8B-B14F-4D97-AF65-F5344CB8AC3E}">
        <p14:creationId xmlns:p14="http://schemas.microsoft.com/office/powerpoint/2010/main" val="123298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Though he drilled only three oil wells in his lifetime, </a:t>
            </a:r>
            <a:r>
              <a:rPr lang="en-US" sz="1200" b="1" i="0" kern="1200" dirty="0">
                <a:solidFill>
                  <a:schemeClr val="tx1"/>
                </a:solidFill>
                <a:effectLst/>
                <a:latin typeface="+mn-lt"/>
                <a:ea typeface="+mn-ea"/>
                <a:cs typeface="+mn-cs"/>
              </a:rPr>
              <a:t>Edwin Drake</a:t>
            </a:r>
            <a:r>
              <a:rPr lang="en-US" sz="1200" b="0" i="0" kern="1200" dirty="0">
                <a:solidFill>
                  <a:schemeClr val="tx1"/>
                </a:solidFill>
                <a:effectLst/>
                <a:latin typeface="+mn-lt"/>
                <a:ea typeface="+mn-ea"/>
                <a:cs typeface="+mn-cs"/>
              </a:rPr>
              <a:t> (1819-1880) is known as the "Father of the Petroleum Industry" because the technology he devised to drill the first commercial oil well in the United States revolutionized how crude oil was produced and launched the large-scale petroleum industry.</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5</a:t>
            </a:fld>
            <a:endParaRPr lang="en-US"/>
          </a:p>
        </p:txBody>
      </p:sp>
    </p:spTree>
    <p:extLst>
      <p:ext uri="{BB962C8B-B14F-4D97-AF65-F5344CB8AC3E}">
        <p14:creationId xmlns:p14="http://schemas.microsoft.com/office/powerpoint/2010/main" val="135068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Edison's first</a:t>
            </a:r>
            <a:r>
              <a:rPr lang="en-US" sz="1200" b="0" i="0" kern="1200" dirty="0">
                <a:solidFill>
                  <a:schemeClr val="tx1"/>
                </a:solidFill>
                <a:effectLst/>
                <a:latin typeface="+mn-lt"/>
                <a:ea typeface="+mn-ea"/>
                <a:cs typeface="+mn-cs"/>
              </a:rPr>
              <a:t> great </a:t>
            </a:r>
            <a:r>
              <a:rPr lang="en-US" sz="1200" b="1" i="0" kern="1200" dirty="0">
                <a:solidFill>
                  <a:schemeClr val="tx1"/>
                </a:solidFill>
                <a:effectLst/>
                <a:latin typeface="+mn-lt"/>
                <a:ea typeface="+mn-ea"/>
                <a:cs typeface="+mn-cs"/>
              </a:rPr>
              <a:t>invention</a:t>
            </a:r>
            <a:r>
              <a:rPr lang="en-US" sz="1200" b="0" i="0" kern="1200" dirty="0">
                <a:solidFill>
                  <a:schemeClr val="tx1"/>
                </a:solidFill>
                <a:effectLst/>
                <a:latin typeface="+mn-lt"/>
                <a:ea typeface="+mn-ea"/>
                <a:cs typeface="+mn-cs"/>
              </a:rPr>
              <a:t> was the phonograph in 1877 although he didn't bring to the public until 1887 because he was busy working on his greatest </a:t>
            </a:r>
            <a:r>
              <a:rPr lang="en-US" sz="1200" b="1" i="0" kern="1200" dirty="0">
                <a:solidFill>
                  <a:schemeClr val="tx1"/>
                </a:solidFill>
                <a:effectLst/>
                <a:latin typeface="+mn-lt"/>
                <a:ea typeface="+mn-ea"/>
                <a:cs typeface="+mn-cs"/>
              </a:rPr>
              <a:t>invention</a:t>
            </a:r>
            <a:r>
              <a:rPr lang="en-US" sz="1200" b="0" i="0" kern="1200" dirty="0">
                <a:solidFill>
                  <a:schemeClr val="tx1"/>
                </a:solidFill>
                <a:effectLst/>
                <a:latin typeface="+mn-lt"/>
                <a:ea typeface="+mn-ea"/>
                <a:cs typeface="+mn-cs"/>
              </a:rPr>
              <a:t>, electric light. </a:t>
            </a:r>
            <a:r>
              <a:rPr lang="en-US" sz="1200" b="1" i="0" kern="1200" dirty="0">
                <a:solidFill>
                  <a:schemeClr val="tx1"/>
                </a:solidFill>
                <a:effectLst/>
                <a:latin typeface="+mn-lt"/>
                <a:ea typeface="+mn-ea"/>
                <a:cs typeface="+mn-cs"/>
              </a:rPr>
              <a:t>Edison</a:t>
            </a:r>
            <a:r>
              <a:rPr lang="en-US" sz="1200" b="0" i="0" kern="1200" dirty="0">
                <a:solidFill>
                  <a:schemeClr val="tx1"/>
                </a:solidFill>
                <a:effectLst/>
                <a:latin typeface="+mn-lt"/>
                <a:ea typeface="+mn-ea"/>
                <a:cs typeface="+mn-cs"/>
              </a:rPr>
              <a:t> installed the </a:t>
            </a:r>
            <a:r>
              <a:rPr lang="en-US" sz="1200" b="1" i="0" kern="1200" dirty="0">
                <a:solidFill>
                  <a:schemeClr val="tx1"/>
                </a:solidFill>
                <a:effectLst/>
                <a:latin typeface="+mn-lt"/>
                <a:ea typeface="+mn-ea"/>
                <a:cs typeface="+mn-cs"/>
              </a:rPr>
              <a:t>first</a:t>
            </a:r>
            <a:r>
              <a:rPr lang="en-US" sz="1200" b="0" i="0" kern="1200" dirty="0">
                <a:solidFill>
                  <a:schemeClr val="tx1"/>
                </a:solidFill>
                <a:effectLst/>
                <a:latin typeface="+mn-lt"/>
                <a:ea typeface="+mn-ea"/>
                <a:cs typeface="+mn-cs"/>
              </a:rPr>
              <a:t> electric lights in his own lab and the </a:t>
            </a:r>
            <a:r>
              <a:rPr lang="en-US" sz="1200" b="1" i="0" kern="1200" dirty="0">
                <a:solidFill>
                  <a:schemeClr val="tx1"/>
                </a:solidFill>
                <a:effectLst/>
                <a:latin typeface="+mn-lt"/>
                <a:ea typeface="+mn-ea"/>
                <a:cs typeface="+mn-cs"/>
              </a:rPr>
              <a:t>first</a:t>
            </a:r>
            <a:r>
              <a:rPr lang="en-US" sz="1200" b="0" i="0" kern="1200" dirty="0">
                <a:solidFill>
                  <a:schemeClr val="tx1"/>
                </a:solidFill>
                <a:effectLst/>
                <a:latin typeface="+mn-lt"/>
                <a:ea typeface="+mn-ea"/>
                <a:cs typeface="+mn-cs"/>
              </a:rPr>
              <a:t> public power system in Manhattan.</a:t>
            </a:r>
          </a:p>
          <a:p>
            <a:r>
              <a:rPr lang="en-US" sz="1200" b="0" i="0" kern="1200" dirty="0" err="1">
                <a:solidFill>
                  <a:schemeClr val="tx1"/>
                </a:solidFill>
                <a:effectLst/>
                <a:latin typeface="+mn-lt"/>
                <a:ea typeface="+mn-ea"/>
                <a:cs typeface="+mn-cs"/>
              </a:rPr>
              <a:t>homas</a:t>
            </a:r>
            <a:r>
              <a:rPr lang="en-US" sz="1200" b="0" i="0" kern="1200" dirty="0">
                <a:solidFill>
                  <a:schemeClr val="tx1"/>
                </a:solidFill>
                <a:effectLst/>
                <a:latin typeface="+mn-lt"/>
                <a:ea typeface="+mn-ea"/>
                <a:cs typeface="+mn-cs"/>
              </a:rPr>
              <a:t> Edison may be the greatest inventor in history. He has over 1000 patents in his name. Many of his inventions still have a major effect on our lives today. He was also a business entrepreneur. Many of his inventions were group efforts in his large invention laboratory where he had many people working for him to help develop, build, and test his inventions. He also started many companies including General Electric, which is one of the biggest corporations in the world today.</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6</a:t>
            </a:fld>
            <a:endParaRPr lang="en-US"/>
          </a:p>
        </p:txBody>
      </p:sp>
    </p:spTree>
    <p:extLst>
      <p:ext uri="{BB962C8B-B14F-4D97-AF65-F5344CB8AC3E}">
        <p14:creationId xmlns:p14="http://schemas.microsoft.com/office/powerpoint/2010/main" val="359764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Elias Howe </a:t>
            </a:r>
            <a:r>
              <a:rPr lang="en-US" sz="1200" b="1" i="0" kern="1200" dirty="0">
                <a:solidFill>
                  <a:schemeClr val="tx1"/>
                </a:solidFill>
                <a:effectLst/>
                <a:latin typeface="+mn-lt"/>
                <a:ea typeface="+mn-ea"/>
                <a:cs typeface="+mn-cs"/>
              </a:rPr>
              <a:t>invented</a:t>
            </a:r>
            <a:r>
              <a:rPr lang="en-US" sz="1200" b="0" i="0" kern="1200" dirty="0">
                <a:solidFill>
                  <a:schemeClr val="tx1"/>
                </a:solidFill>
                <a:effectLst/>
                <a:latin typeface="+mn-lt"/>
                <a:ea typeface="+mn-ea"/>
                <a:cs typeface="+mn-cs"/>
              </a:rPr>
              <a:t> the first American </a:t>
            </a:r>
            <a:r>
              <a:rPr lang="en-US" sz="1200" b="1" i="0" kern="1200" dirty="0">
                <a:solidFill>
                  <a:schemeClr val="tx1"/>
                </a:solidFill>
                <a:effectLst/>
                <a:latin typeface="+mn-lt"/>
                <a:ea typeface="+mn-ea"/>
                <a:cs typeface="+mn-cs"/>
              </a:rPr>
              <a:t>sewing machine</a:t>
            </a:r>
            <a:r>
              <a:rPr lang="en-US" sz="1200" b="0" i="0" kern="1200" dirty="0">
                <a:solidFill>
                  <a:schemeClr val="tx1"/>
                </a:solidFill>
                <a:effectLst/>
                <a:latin typeface="+mn-lt"/>
                <a:ea typeface="+mn-ea"/>
                <a:cs typeface="+mn-cs"/>
              </a:rPr>
              <a:t> in 1846. It was used for fixing clothes at a factory use, and on production lines. The </a:t>
            </a:r>
            <a:r>
              <a:rPr lang="en-US" sz="1200" b="1" i="0" kern="1200" dirty="0">
                <a:solidFill>
                  <a:schemeClr val="tx1"/>
                </a:solidFill>
                <a:effectLst/>
                <a:latin typeface="+mn-lt"/>
                <a:ea typeface="+mn-ea"/>
                <a:cs typeface="+mn-cs"/>
              </a:rPr>
              <a:t>sewing machine</a:t>
            </a:r>
            <a:r>
              <a:rPr lang="en-US" sz="1200" b="0" i="0" kern="1200" dirty="0">
                <a:solidFill>
                  <a:schemeClr val="tx1"/>
                </a:solidFill>
                <a:effectLst/>
                <a:latin typeface="+mn-lt"/>
                <a:ea typeface="+mn-ea"/>
                <a:cs typeface="+mn-cs"/>
              </a:rPr>
              <a:t> was created in September 10,1846. The </a:t>
            </a:r>
            <a:r>
              <a:rPr lang="en-US" sz="1200" b="1" i="0" kern="1200" dirty="0">
                <a:solidFill>
                  <a:schemeClr val="tx1"/>
                </a:solidFill>
                <a:effectLst/>
                <a:latin typeface="+mn-lt"/>
                <a:ea typeface="+mn-ea"/>
                <a:cs typeface="+mn-cs"/>
              </a:rPr>
              <a:t>sewing machine</a:t>
            </a:r>
            <a:r>
              <a:rPr lang="en-US" sz="1200" b="0" i="0" kern="1200" dirty="0">
                <a:solidFill>
                  <a:schemeClr val="tx1"/>
                </a:solidFill>
                <a:effectLst/>
                <a:latin typeface="+mn-lt"/>
                <a:ea typeface="+mn-ea"/>
                <a:cs typeface="+mn-cs"/>
              </a:rPr>
              <a:t> was used for making blankets ,and clothing .It made </a:t>
            </a:r>
            <a:r>
              <a:rPr lang="en-US" sz="1200" b="1" i="0" kern="1200" dirty="0">
                <a:solidFill>
                  <a:schemeClr val="tx1"/>
                </a:solidFill>
                <a:effectLst/>
                <a:latin typeface="+mn-lt"/>
                <a:ea typeface="+mn-ea"/>
                <a:cs typeface="+mn-cs"/>
              </a:rPr>
              <a:t>sewing</a:t>
            </a:r>
            <a:r>
              <a:rPr lang="en-US" sz="1200" b="0" i="0" kern="1200" dirty="0">
                <a:solidFill>
                  <a:schemeClr val="tx1"/>
                </a:solidFill>
                <a:effectLst/>
                <a:latin typeface="+mn-lt"/>
                <a:ea typeface="+mn-ea"/>
                <a:cs typeface="+mn-cs"/>
              </a:rPr>
              <a:t> much easier ,and faster.</a:t>
            </a:r>
          </a:p>
          <a:p>
            <a:r>
              <a:rPr lang="en-US" sz="1200" b="0" i="0" kern="1200" dirty="0">
                <a:solidFill>
                  <a:schemeClr val="tx1"/>
                </a:solidFill>
                <a:effectLst/>
                <a:latin typeface="+mn-lt"/>
                <a:ea typeface="+mn-ea"/>
                <a:cs typeface="+mn-cs"/>
              </a:rPr>
              <a:t>However, due to botched filing for a patent, Isaac Singer was the first to get a version of the sewing machine patented</a:t>
            </a:r>
          </a:p>
        </p:txBody>
      </p:sp>
      <p:sp>
        <p:nvSpPr>
          <p:cNvPr id="4" name="Slide Number Placeholder 3"/>
          <p:cNvSpPr>
            <a:spLocks noGrp="1"/>
          </p:cNvSpPr>
          <p:nvPr>
            <p:ph type="sldNum" sz="quarter" idx="5"/>
          </p:nvPr>
        </p:nvSpPr>
        <p:spPr/>
        <p:txBody>
          <a:bodyPr/>
          <a:lstStyle/>
          <a:p>
            <a:fld id="{1A7A2457-F5E3-42BC-801B-3E6C8BB4AA71}" type="slidenum">
              <a:rPr lang="en-US" smtClean="0"/>
              <a:t>7</a:t>
            </a:fld>
            <a:endParaRPr lang="en-US"/>
          </a:p>
        </p:txBody>
      </p:sp>
    </p:spTree>
    <p:extLst>
      <p:ext uri="{BB962C8B-B14F-4D97-AF65-F5344CB8AC3E}">
        <p14:creationId xmlns:p14="http://schemas.microsoft.com/office/powerpoint/2010/main" val="1547253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 March 7, 1876, </a:t>
            </a:r>
            <a:r>
              <a:rPr lang="en-US" sz="1200" b="1" i="0" kern="1200" dirty="0">
                <a:solidFill>
                  <a:schemeClr val="tx1"/>
                </a:solidFill>
                <a:effectLst/>
                <a:latin typeface="+mn-lt"/>
                <a:ea typeface="+mn-ea"/>
                <a:cs typeface="+mn-cs"/>
              </a:rPr>
              <a:t>Bell</a:t>
            </a:r>
            <a:r>
              <a:rPr lang="en-US" sz="1200" b="0" i="0" kern="1200" dirty="0">
                <a:solidFill>
                  <a:schemeClr val="tx1"/>
                </a:solidFill>
                <a:effectLst/>
                <a:latin typeface="+mn-lt"/>
                <a:ea typeface="+mn-ea"/>
                <a:cs typeface="+mn-cs"/>
              </a:rPr>
              <a:t> was awarded a patent on the device, and three days later, he made his first successful </a:t>
            </a:r>
            <a:r>
              <a:rPr lang="en-US" sz="1200" b="1" i="0" kern="1200" dirty="0">
                <a:solidFill>
                  <a:schemeClr val="tx1"/>
                </a:solidFill>
                <a:effectLst/>
                <a:latin typeface="+mn-lt"/>
                <a:ea typeface="+mn-ea"/>
                <a:cs typeface="+mn-cs"/>
              </a:rPr>
              <a:t>telephone</a:t>
            </a:r>
            <a:r>
              <a:rPr lang="en-US" sz="1200" b="0" i="0" kern="1200" dirty="0">
                <a:solidFill>
                  <a:schemeClr val="tx1"/>
                </a:solidFill>
                <a:effectLst/>
                <a:latin typeface="+mn-lt"/>
                <a:ea typeface="+mn-ea"/>
                <a:cs typeface="+mn-cs"/>
              </a:rPr>
              <a:t> call to his assistant, electrician Thomas Watson, who would hear </a:t>
            </a:r>
            <a:r>
              <a:rPr lang="en-US" sz="1200" b="1" i="0" kern="1200" dirty="0">
                <a:solidFill>
                  <a:schemeClr val="tx1"/>
                </a:solidFill>
                <a:effectLst/>
                <a:latin typeface="+mn-lt"/>
                <a:ea typeface="+mn-ea"/>
                <a:cs typeface="+mn-cs"/>
              </a:rPr>
              <a:t>Bell's</a:t>
            </a:r>
            <a:r>
              <a:rPr lang="en-US" sz="1200" b="0" i="0" kern="1200" dirty="0">
                <a:solidFill>
                  <a:schemeClr val="tx1"/>
                </a:solidFill>
                <a:effectLst/>
                <a:latin typeface="+mn-lt"/>
                <a:ea typeface="+mn-ea"/>
                <a:cs typeface="+mn-cs"/>
              </a:rPr>
              <a:t> famous words transmitted through the wire: “Mr. Watson, come here. I want you.” </a:t>
            </a:r>
          </a:p>
          <a:p>
            <a:r>
              <a:rPr lang="en-US" sz="1200" b="0" i="0" kern="1200" dirty="0">
                <a:solidFill>
                  <a:schemeClr val="tx1"/>
                </a:solidFill>
                <a:effectLst/>
                <a:latin typeface="+mn-lt"/>
                <a:ea typeface="+mn-ea"/>
                <a:cs typeface="+mn-cs"/>
              </a:rPr>
              <a:t>He was born on March 3, 1847, in Edinburgh, Scotland, to Prof. </a:t>
            </a:r>
            <a:r>
              <a:rPr lang="en-US" sz="1200" b="1" i="0" kern="1200" dirty="0">
                <a:solidFill>
                  <a:schemeClr val="tx1"/>
                </a:solidFill>
                <a:effectLst/>
                <a:latin typeface="+mn-lt"/>
                <a:ea typeface="+mn-ea"/>
                <a:cs typeface="+mn-cs"/>
              </a:rPr>
              <a:t>Alexander</a:t>
            </a:r>
            <a:r>
              <a:rPr lang="en-US" sz="1200" b="0" i="0" kern="1200" dirty="0">
                <a:solidFill>
                  <a:schemeClr val="tx1"/>
                </a:solidFill>
                <a:effectLst/>
                <a:latin typeface="+mn-lt"/>
                <a:ea typeface="+mn-ea"/>
                <a:cs typeface="+mn-cs"/>
              </a:rPr>
              <a:t> Melville </a:t>
            </a:r>
            <a:r>
              <a:rPr lang="en-US" sz="1200" b="1" i="0" kern="1200" dirty="0">
                <a:solidFill>
                  <a:schemeClr val="tx1"/>
                </a:solidFill>
                <a:effectLst/>
                <a:latin typeface="+mn-lt"/>
                <a:ea typeface="+mn-ea"/>
                <a:cs typeface="+mn-cs"/>
              </a:rPr>
              <a:t>Bell</a:t>
            </a:r>
            <a:r>
              <a:rPr lang="en-US" sz="1200" b="0" i="0" kern="1200" dirty="0">
                <a:solidFill>
                  <a:schemeClr val="tx1"/>
                </a:solidFill>
                <a:effectLst/>
                <a:latin typeface="+mn-lt"/>
                <a:ea typeface="+mn-ea"/>
                <a:cs typeface="+mn-cs"/>
              </a:rPr>
              <a:t> and his wife Eliza Grace Symonds. He had two brothers—Melville James </a:t>
            </a:r>
            <a:r>
              <a:rPr lang="en-US" sz="1200" b="1" i="0" kern="1200" dirty="0">
                <a:solidFill>
                  <a:schemeClr val="tx1"/>
                </a:solidFill>
                <a:effectLst/>
                <a:latin typeface="+mn-lt"/>
                <a:ea typeface="+mn-ea"/>
                <a:cs typeface="+mn-cs"/>
              </a:rPr>
              <a:t>Bell</a:t>
            </a:r>
            <a:r>
              <a:rPr lang="en-US" sz="1200" b="0" i="0" kern="1200" dirty="0">
                <a:solidFill>
                  <a:schemeClr val="tx1"/>
                </a:solidFill>
                <a:effectLst/>
                <a:latin typeface="+mn-lt"/>
                <a:ea typeface="+mn-ea"/>
                <a:cs typeface="+mn-cs"/>
              </a:rPr>
              <a:t> and Edward Charles </a:t>
            </a:r>
            <a:r>
              <a:rPr lang="en-US" sz="1200" b="1" i="0" kern="1200" dirty="0">
                <a:solidFill>
                  <a:schemeClr val="tx1"/>
                </a:solidFill>
                <a:effectLst/>
                <a:latin typeface="+mn-lt"/>
                <a:ea typeface="+mn-ea"/>
                <a:cs typeface="+mn-cs"/>
              </a:rPr>
              <a:t>Bell</a:t>
            </a:r>
            <a:r>
              <a:rPr lang="en-US" sz="1200" b="0" i="0" kern="1200" dirty="0">
                <a:solidFill>
                  <a:schemeClr val="tx1"/>
                </a:solidFill>
                <a:effectLst/>
                <a:latin typeface="+mn-lt"/>
                <a:ea typeface="+mn-ea"/>
                <a:cs typeface="+mn-cs"/>
              </a:rPr>
              <a:t>—both of whom died of tuberculosis.</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8</a:t>
            </a:fld>
            <a:endParaRPr lang="en-US"/>
          </a:p>
        </p:txBody>
      </p:sp>
    </p:spTree>
    <p:extLst>
      <p:ext uri="{BB962C8B-B14F-4D97-AF65-F5344CB8AC3E}">
        <p14:creationId xmlns:p14="http://schemas.microsoft.com/office/powerpoint/2010/main" val="201231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American </a:t>
            </a:r>
            <a:r>
              <a:rPr lang="en-US" sz="1200" b="1" i="0" kern="1200" dirty="0">
                <a:solidFill>
                  <a:schemeClr val="tx1"/>
                </a:solidFill>
                <a:effectLst/>
                <a:latin typeface="+mn-lt"/>
                <a:ea typeface="+mn-ea"/>
                <a:cs typeface="+mn-cs"/>
              </a:rPr>
              <a:t>railroads</a:t>
            </a:r>
            <a:r>
              <a:rPr lang="en-US" sz="1200" b="0" i="0" kern="1200" dirty="0">
                <a:solidFill>
                  <a:schemeClr val="tx1"/>
                </a:solidFill>
                <a:effectLst/>
                <a:latin typeface="+mn-lt"/>
                <a:ea typeface="+mn-ea"/>
                <a:cs typeface="+mn-cs"/>
              </a:rPr>
              <a:t> maintained many different </a:t>
            </a:r>
            <a:r>
              <a:rPr lang="en-US" sz="1200" b="1" i="0" kern="1200" dirty="0">
                <a:solidFill>
                  <a:schemeClr val="tx1"/>
                </a:solidFill>
                <a:effectLst/>
                <a:latin typeface="+mn-lt"/>
                <a:ea typeface="+mn-ea"/>
                <a:cs typeface="+mn-cs"/>
              </a:rPr>
              <a:t>time</a:t>
            </a:r>
            <a:r>
              <a:rPr lang="en-US" sz="1200" b="0" i="0" kern="1200" dirty="0">
                <a:solidFill>
                  <a:schemeClr val="tx1"/>
                </a:solidFill>
                <a:effectLst/>
                <a:latin typeface="+mn-lt"/>
                <a:ea typeface="+mn-ea"/>
                <a:cs typeface="+mn-cs"/>
              </a:rPr>
              <a:t> zones during the late 1800s. ... Operators of the new </a:t>
            </a:r>
            <a:r>
              <a:rPr lang="en-US" sz="1200" b="1" i="0" kern="1200" dirty="0">
                <a:solidFill>
                  <a:schemeClr val="tx1"/>
                </a:solidFill>
                <a:effectLst/>
                <a:latin typeface="+mn-lt"/>
                <a:ea typeface="+mn-ea"/>
                <a:cs typeface="+mn-cs"/>
              </a:rPr>
              <a:t>railroad</a:t>
            </a:r>
            <a:r>
              <a:rPr lang="en-US" sz="1200" b="0" i="0" kern="1200" dirty="0">
                <a:solidFill>
                  <a:schemeClr val="tx1"/>
                </a:solidFill>
                <a:effectLst/>
                <a:latin typeface="+mn-lt"/>
                <a:ea typeface="+mn-ea"/>
                <a:cs typeface="+mn-cs"/>
              </a:rPr>
              <a:t> lines needed a new </a:t>
            </a:r>
            <a:r>
              <a:rPr lang="en-US" sz="1200" b="1" i="0" kern="1200" dirty="0">
                <a:solidFill>
                  <a:schemeClr val="tx1"/>
                </a:solidFill>
                <a:effectLst/>
                <a:latin typeface="+mn-lt"/>
                <a:ea typeface="+mn-ea"/>
                <a:cs typeface="+mn-cs"/>
              </a:rPr>
              <a:t>time</a:t>
            </a:r>
            <a:r>
              <a:rPr lang="en-US" sz="1200" b="0" i="0" kern="1200" dirty="0">
                <a:solidFill>
                  <a:schemeClr val="tx1"/>
                </a:solidFill>
                <a:effectLst/>
                <a:latin typeface="+mn-lt"/>
                <a:ea typeface="+mn-ea"/>
                <a:cs typeface="+mn-cs"/>
              </a:rPr>
              <a:t> plan that would offer a uniform train schedule for departures and arrivals. Four standard </a:t>
            </a:r>
            <a:r>
              <a:rPr lang="en-US" sz="1200" b="1" i="0" kern="1200" dirty="0">
                <a:solidFill>
                  <a:schemeClr val="tx1"/>
                </a:solidFill>
                <a:effectLst/>
                <a:latin typeface="+mn-lt"/>
                <a:ea typeface="+mn-ea"/>
                <a:cs typeface="+mn-cs"/>
              </a:rPr>
              <a:t>time</a:t>
            </a:r>
            <a:r>
              <a:rPr lang="en-US" sz="1200" b="0" i="0" kern="1200" dirty="0">
                <a:solidFill>
                  <a:schemeClr val="tx1"/>
                </a:solidFill>
                <a:effectLst/>
                <a:latin typeface="+mn-lt"/>
                <a:ea typeface="+mn-ea"/>
                <a:cs typeface="+mn-cs"/>
              </a:rPr>
              <a:t> zones for the continental United States </a:t>
            </a:r>
            <a:r>
              <a:rPr lang="en-US" sz="1200" b="1" i="0" kern="1200" dirty="0">
                <a:solidFill>
                  <a:schemeClr val="tx1"/>
                </a:solidFill>
                <a:effectLst/>
                <a:latin typeface="+mn-lt"/>
                <a:ea typeface="+mn-ea"/>
                <a:cs typeface="+mn-cs"/>
              </a:rPr>
              <a:t>were</a:t>
            </a:r>
            <a:r>
              <a:rPr lang="en-US" sz="1200" b="0" i="0" kern="1200" dirty="0">
                <a:solidFill>
                  <a:schemeClr val="tx1"/>
                </a:solidFill>
                <a:effectLst/>
                <a:latin typeface="+mn-lt"/>
                <a:ea typeface="+mn-ea"/>
                <a:cs typeface="+mn-cs"/>
              </a:rPr>
              <a:t> introduced on November 18, 1883</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10</a:t>
            </a:fld>
            <a:endParaRPr lang="en-US"/>
          </a:p>
        </p:txBody>
      </p:sp>
    </p:spTree>
    <p:extLst>
      <p:ext uri="{BB962C8B-B14F-4D97-AF65-F5344CB8AC3E}">
        <p14:creationId xmlns:p14="http://schemas.microsoft.com/office/powerpoint/2010/main" val="1265776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Six years after work </a:t>
            </a:r>
            <a:r>
              <a:rPr lang="en-US" sz="1200" b="1" i="0" kern="1200" dirty="0">
                <a:solidFill>
                  <a:schemeClr val="tx1"/>
                </a:solidFill>
                <a:effectLst/>
                <a:latin typeface="+mn-lt"/>
                <a:ea typeface="+mn-ea"/>
                <a:cs typeface="+mn-cs"/>
              </a:rPr>
              <a:t>began</a:t>
            </a:r>
            <a:r>
              <a:rPr lang="en-US" sz="1200" b="0" i="0" kern="1200" dirty="0">
                <a:solidFill>
                  <a:schemeClr val="tx1"/>
                </a:solidFill>
                <a:effectLst/>
                <a:latin typeface="+mn-lt"/>
                <a:ea typeface="+mn-ea"/>
                <a:cs typeface="+mn-cs"/>
              </a:rPr>
              <a:t>, laborers of the Central Pacific </a:t>
            </a:r>
            <a:r>
              <a:rPr lang="en-US" sz="1200" b="1" i="0" kern="1200" dirty="0">
                <a:solidFill>
                  <a:schemeClr val="tx1"/>
                </a:solidFill>
                <a:effectLst/>
                <a:latin typeface="+mn-lt"/>
                <a:ea typeface="+mn-ea"/>
                <a:cs typeface="+mn-cs"/>
              </a:rPr>
              <a:t>Railroad</a:t>
            </a:r>
            <a:r>
              <a:rPr lang="en-US" sz="1200" b="0" i="0" kern="1200" dirty="0">
                <a:solidFill>
                  <a:schemeClr val="tx1"/>
                </a:solidFill>
                <a:effectLst/>
                <a:latin typeface="+mn-lt"/>
                <a:ea typeface="+mn-ea"/>
                <a:cs typeface="+mn-cs"/>
              </a:rPr>
              <a:t> from the west and the Union Pacific </a:t>
            </a:r>
            <a:r>
              <a:rPr lang="en-US" sz="1200" b="1" i="0" kern="1200" dirty="0">
                <a:solidFill>
                  <a:schemeClr val="tx1"/>
                </a:solidFill>
                <a:effectLst/>
                <a:latin typeface="+mn-lt"/>
                <a:ea typeface="+mn-ea"/>
                <a:cs typeface="+mn-cs"/>
              </a:rPr>
              <a:t>Railroad</a:t>
            </a:r>
            <a:r>
              <a:rPr lang="en-US" sz="1200" b="0" i="0" kern="1200" dirty="0">
                <a:solidFill>
                  <a:schemeClr val="tx1"/>
                </a:solidFill>
                <a:effectLst/>
                <a:latin typeface="+mn-lt"/>
                <a:ea typeface="+mn-ea"/>
                <a:cs typeface="+mn-cs"/>
              </a:rPr>
              <a:t> from the east met at Promontory Summit, Utah. It was here on May 10, 1869 that Governor Stanford drove the Golden Spike (or the Last Spike), that symbolized the completion of the </a:t>
            </a:r>
            <a:r>
              <a:rPr lang="en-US" sz="1200" b="1" i="0" kern="1200" dirty="0">
                <a:solidFill>
                  <a:schemeClr val="tx1"/>
                </a:solidFill>
                <a:effectLst/>
                <a:latin typeface="+mn-lt"/>
                <a:ea typeface="+mn-ea"/>
                <a:cs typeface="+mn-cs"/>
              </a:rPr>
              <a:t>transcontinental railroad</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11</a:t>
            </a:fld>
            <a:endParaRPr lang="en-US"/>
          </a:p>
        </p:txBody>
      </p:sp>
    </p:spTree>
    <p:extLst>
      <p:ext uri="{BB962C8B-B14F-4D97-AF65-F5344CB8AC3E}">
        <p14:creationId xmlns:p14="http://schemas.microsoft.com/office/powerpoint/2010/main" val="825237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7A2457-F5E3-42BC-801B-3E6C8BB4AA71}" type="slidenum">
              <a:rPr lang="en-US" smtClean="0"/>
              <a:t>12</a:t>
            </a:fld>
            <a:endParaRPr lang="en-US"/>
          </a:p>
        </p:txBody>
      </p:sp>
    </p:spTree>
    <p:extLst>
      <p:ext uri="{BB962C8B-B14F-4D97-AF65-F5344CB8AC3E}">
        <p14:creationId xmlns:p14="http://schemas.microsoft.com/office/powerpoint/2010/main" val="243711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F7EEAE3-BCDC-47B6-835D-E17C5FAF3800}" type="datetimeFigureOut">
              <a:rPr lang="en-US" smtClean="0"/>
              <a:pPr/>
              <a:t>10/11/2019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6004823-FC92-49F7-BE62-BD88705C2878}"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185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37087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202233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151782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F7EEAE3-BCDC-47B6-835D-E17C5FAF3800}" type="datetimeFigureOut">
              <a:rPr lang="en-US" smtClean="0"/>
              <a:pPr/>
              <a:t>10/11/2019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6004823-FC92-49F7-BE62-BD88705C2878}"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925991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261937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418860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251807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EEAE3-BCDC-47B6-835D-E17C5FAF3800}" type="datetimeFigureOut">
              <a:rPr lang="en-US" smtClean="0"/>
              <a:pPr/>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04823-FC92-49F7-BE62-BD88705C2878}" type="slidenum">
              <a:rPr lang="en-US" smtClean="0"/>
              <a:pPr/>
              <a:t>‹#›</a:t>
            </a:fld>
            <a:endParaRPr lang="en-US"/>
          </a:p>
        </p:txBody>
      </p:sp>
    </p:spTree>
    <p:extLst>
      <p:ext uri="{BB962C8B-B14F-4D97-AF65-F5344CB8AC3E}">
        <p14:creationId xmlns:p14="http://schemas.microsoft.com/office/powerpoint/2010/main" val="279599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F7EEAE3-BCDC-47B6-835D-E17C5FAF3800}" type="datetimeFigureOut">
              <a:rPr lang="en-US" smtClean="0"/>
              <a:pPr/>
              <a:t>10/11/2019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6004823-FC92-49F7-BE62-BD88705C2878}"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258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F7EEAE3-BCDC-47B6-835D-E17C5FAF3800}" type="datetimeFigureOut">
              <a:rPr lang="en-US" smtClean="0"/>
              <a:pPr/>
              <a:t>10/11/2019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6004823-FC92-49F7-BE62-BD88705C2878}"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255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F7EEAE3-BCDC-47B6-835D-E17C5FAF3800}" type="datetimeFigureOut">
              <a:rPr lang="en-US" smtClean="0"/>
              <a:pPr/>
              <a:t>10/11/2019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6004823-FC92-49F7-BE62-BD88705C2878}"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7353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0CdAzizWiyI"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oi3IOT71v5o"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ZlxVDdBtFQQ"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TrLObtDvsa8"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478" y="1922687"/>
            <a:ext cx="6270922" cy="2098226"/>
          </a:xfrm>
        </p:spPr>
        <p:txBody>
          <a:bodyPr/>
          <a:lstStyle/>
          <a:p>
            <a:r>
              <a:rPr lang="en-US" sz="4800" dirty="0">
                <a:cs typeface="Calibri"/>
              </a:rPr>
              <a:t>Unit 2, Part 1: Industrialization and Immigration (Sections 1 &amp; 2)</a:t>
            </a:r>
            <a:endParaRPr lang="en-US" sz="4800" dirty="0"/>
          </a:p>
        </p:txBody>
      </p:sp>
      <p:sp>
        <p:nvSpPr>
          <p:cNvPr id="3" name="Subtitle 2"/>
          <p:cNvSpPr>
            <a:spLocks noGrp="1"/>
          </p:cNvSpPr>
          <p:nvPr>
            <p:ph type="subTitle" idx="1"/>
          </p:nvPr>
        </p:nvSpPr>
        <p:spPr>
          <a:xfrm>
            <a:off x="1286448" y="4191000"/>
            <a:ext cx="6700981" cy="1752600"/>
          </a:xfrm>
        </p:spPr>
        <p:txBody>
          <a:bodyPr vert="horz" lIns="91440" tIns="45720" rIns="91440" bIns="45720" rtlCol="0" anchor="t">
            <a:normAutofit/>
          </a:bodyPr>
          <a:lstStyle/>
          <a:p>
            <a:r>
              <a:rPr lang="en-US" sz="2400" b="1" dirty="0"/>
              <a:t>Section 1: A Technological Revolution</a:t>
            </a:r>
          </a:p>
          <a:p>
            <a:r>
              <a:rPr lang="en-US" sz="2400" b="1" dirty="0">
                <a:cs typeface="Calibri"/>
              </a:rPr>
              <a:t>Section 2: Advances in Railroad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IV. Advances in </a:t>
            </a:r>
            <a:r>
              <a:rPr lang="en-US" u="sng"/>
              <a:t>railroads</a:t>
            </a:r>
          </a:p>
        </p:txBody>
      </p:sp>
      <p:sp>
        <p:nvSpPr>
          <p:cNvPr id="3" name="Content Placeholder 2"/>
          <p:cNvSpPr>
            <a:spLocks noGrp="1"/>
          </p:cNvSpPr>
          <p:nvPr>
            <p:ph sz="half" idx="1"/>
          </p:nvPr>
        </p:nvSpPr>
        <p:spPr>
          <a:xfrm>
            <a:off x="457200" y="1371600"/>
            <a:ext cx="4038600" cy="5105400"/>
          </a:xfrm>
        </p:spPr>
        <p:txBody>
          <a:bodyPr vert="horz" lIns="91440" tIns="45720" rIns="91440" bIns="45720" rtlCol="0" anchor="t">
            <a:normAutofit/>
          </a:bodyPr>
          <a:lstStyle/>
          <a:p>
            <a:pPr marL="914400" lvl="1" indent="-457200">
              <a:buAutoNum type="alphaUcPeriod"/>
            </a:pPr>
            <a:r>
              <a:rPr lang="en-US" dirty="0"/>
              <a:t>Engines from </a:t>
            </a:r>
            <a:r>
              <a:rPr lang="en-US" u="sng"/>
              <a:t>steamboats </a:t>
            </a:r>
            <a:r>
              <a:rPr lang="en-US" dirty="0"/>
              <a:t>were converted to power railroads</a:t>
            </a:r>
            <a:endParaRPr lang="en-US" sz="2000" dirty="0"/>
          </a:p>
          <a:p>
            <a:pPr marL="914400" lvl="1" indent="-457200">
              <a:buAutoNum type="alphaUcPeriod"/>
            </a:pPr>
            <a:r>
              <a:rPr lang="en-US" dirty="0"/>
              <a:t>Popularity of railroads grew after the war</a:t>
            </a:r>
            <a:endParaRPr lang="en-US" sz="2000" dirty="0"/>
          </a:p>
          <a:p>
            <a:pPr lvl="2">
              <a:buNone/>
            </a:pPr>
            <a:r>
              <a:rPr lang="en-US" sz="2400" dirty="0"/>
              <a:t>1. More </a:t>
            </a:r>
            <a:r>
              <a:rPr lang="en-US" sz="2400" u="sng"/>
              <a:t>standardized </a:t>
            </a:r>
            <a:r>
              <a:rPr lang="en-US" sz="2400" dirty="0"/>
              <a:t>tracks</a:t>
            </a:r>
          </a:p>
          <a:p>
            <a:pPr lvl="2">
              <a:buNone/>
            </a:pPr>
            <a:r>
              <a:rPr lang="en-US" sz="2400" dirty="0"/>
              <a:t>2. Safer </a:t>
            </a:r>
            <a:r>
              <a:rPr lang="en-US" sz="2400" u="sng"/>
              <a:t>travel</a:t>
            </a:r>
            <a:r>
              <a:rPr lang="en-US" sz="2400"/>
              <a:t> </a:t>
            </a:r>
            <a:endParaRPr lang="en-US" sz="2400" dirty="0"/>
          </a:p>
          <a:p>
            <a:pPr lvl="2">
              <a:buNone/>
            </a:pPr>
            <a:r>
              <a:rPr lang="en-US" sz="2400" dirty="0"/>
              <a:t>3. More tracks, more locations</a:t>
            </a:r>
          </a:p>
        </p:txBody>
      </p:sp>
      <p:pic>
        <p:nvPicPr>
          <p:cNvPr id="5" name="Content Placeholder 4" descr="railroads.jpg"/>
          <p:cNvPicPr>
            <a:picLocks noGrp="1" noChangeAspect="1"/>
          </p:cNvPicPr>
          <p:nvPr>
            <p:ph sz="half" idx="2"/>
          </p:nvPr>
        </p:nvPicPr>
        <p:blipFill>
          <a:blip r:embed="rId3" cstate="print"/>
          <a:stretch>
            <a:fillRect/>
          </a:stretch>
        </p:blipFill>
        <p:spPr>
          <a:xfrm>
            <a:off x="4648200" y="2057400"/>
            <a:ext cx="4038600" cy="3429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1" algn="ctr" rtl="0">
              <a:spcBef>
                <a:spcPct val="0"/>
              </a:spcBef>
            </a:pPr>
            <a:r>
              <a:rPr lang="en-US" sz="3600" dirty="0"/>
              <a:t>C. The Transcontinental Railroad </a:t>
            </a:r>
          </a:p>
        </p:txBody>
      </p:sp>
      <p:sp>
        <p:nvSpPr>
          <p:cNvPr id="3" name="Content Placeholder 2"/>
          <p:cNvSpPr>
            <a:spLocks noGrp="1"/>
          </p:cNvSpPr>
          <p:nvPr>
            <p:ph sz="half" idx="1"/>
          </p:nvPr>
        </p:nvSpPr>
        <p:spPr>
          <a:xfrm>
            <a:off x="457200" y="1143000"/>
            <a:ext cx="3886200" cy="5257800"/>
          </a:xfrm>
        </p:spPr>
        <p:txBody>
          <a:bodyPr vert="horz" lIns="91440" tIns="45720" rIns="91440" bIns="45720" rtlCol="0" anchor="t">
            <a:normAutofit fontScale="92500"/>
          </a:bodyPr>
          <a:lstStyle/>
          <a:p>
            <a:pPr marL="1371600" lvl="2" indent="-457200">
              <a:buAutoNum type="arabicPeriod"/>
            </a:pPr>
            <a:r>
              <a:rPr lang="en-US" sz="2400" dirty="0"/>
              <a:t>Abe Lincoln wanted to </a:t>
            </a:r>
            <a:r>
              <a:rPr lang="en-US" sz="2400" u="sng" dirty="0"/>
              <a:t>unite </a:t>
            </a:r>
            <a:r>
              <a:rPr lang="en-US" sz="2400" dirty="0"/>
              <a:t>the nation </a:t>
            </a:r>
          </a:p>
          <a:p>
            <a:pPr marL="1371600" lvl="2" indent="-457200">
              <a:buAutoNum type="arabicPeriod"/>
            </a:pPr>
            <a:r>
              <a:rPr lang="en-US" sz="2400" dirty="0"/>
              <a:t>Tracks already went to the Miss. River</a:t>
            </a:r>
          </a:p>
          <a:p>
            <a:pPr marL="1371600" lvl="2" indent="-457200">
              <a:buAutoNum type="arabicPeriod"/>
            </a:pPr>
            <a:r>
              <a:rPr lang="en-US" sz="2400" dirty="0"/>
              <a:t>The transcontinental railroad was built from Omaha, NE to Sacramento, CA</a:t>
            </a:r>
          </a:p>
          <a:p>
            <a:pPr marL="1371600" lvl="2" indent="-457200">
              <a:buAutoNum type="arabicPeriod"/>
            </a:pPr>
            <a:r>
              <a:rPr lang="en-US" sz="2400" dirty="0"/>
              <a:t>United the nation and paid for by the </a:t>
            </a:r>
            <a:r>
              <a:rPr lang="en-US" sz="2400" u="sng" dirty="0"/>
              <a:t>government </a:t>
            </a:r>
            <a:endParaRPr lang="en-US" sz="2400" u="sng" dirty="0">
              <a:cs typeface="Calibri"/>
            </a:endParaRPr>
          </a:p>
          <a:p>
            <a:r>
              <a:rPr lang="en-US" dirty="0"/>
              <a:t>Video: </a:t>
            </a:r>
            <a:r>
              <a:rPr lang="en-US" dirty="0">
                <a:hlinkClick r:id="rId3"/>
              </a:rPr>
              <a:t>Railroad</a:t>
            </a:r>
            <a:endParaRPr lang="en-US" dirty="0"/>
          </a:p>
        </p:txBody>
      </p:sp>
      <p:pic>
        <p:nvPicPr>
          <p:cNvPr id="7" name="Content Placeholder 6" descr="Transcontinental-Railroad-map-wiki.jpg"/>
          <p:cNvPicPr>
            <a:picLocks noGrp="1" noChangeAspect="1"/>
          </p:cNvPicPr>
          <p:nvPr>
            <p:ph sz="half" idx="2"/>
          </p:nvPr>
        </p:nvPicPr>
        <p:blipFill>
          <a:blip r:embed="rId4" cstate="print"/>
          <a:stretch>
            <a:fillRect/>
          </a:stretch>
        </p:blipFill>
        <p:spPr>
          <a:xfrm>
            <a:off x="4648200" y="1905000"/>
            <a:ext cx="4038600" cy="3352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dirty="0"/>
              <a:t>D. Creation of standard times and </a:t>
            </a:r>
            <a:r>
              <a:rPr lang="en-US" sz="3600" u="sng"/>
              <a:t>time zones </a:t>
            </a:r>
            <a:endParaRPr lang="en-US" sz="3600" dirty="0"/>
          </a:p>
        </p:txBody>
      </p:sp>
      <p:pic>
        <p:nvPicPr>
          <p:cNvPr id="5" name="Picture 4" descr="Golden-Spike-wiki.jpg"/>
          <p:cNvPicPr>
            <a:picLocks noChangeAspect="1"/>
          </p:cNvPicPr>
          <p:nvPr/>
        </p:nvPicPr>
        <p:blipFill>
          <a:blip r:embed="rId3" cstate="print"/>
          <a:stretch>
            <a:fillRect/>
          </a:stretch>
        </p:blipFill>
        <p:spPr>
          <a:xfrm>
            <a:off x="228600" y="1816814"/>
            <a:ext cx="8610600" cy="47268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 The </a:t>
            </a:r>
            <a:r>
              <a:rPr lang="en-US" u="sng"/>
              <a:t>Bessemer </a:t>
            </a:r>
            <a:r>
              <a:rPr lang="en-US" dirty="0"/>
              <a:t>Process</a:t>
            </a:r>
            <a:r>
              <a:rPr lang="en-US"/>
              <a:t> </a:t>
            </a:r>
          </a:p>
        </p:txBody>
      </p:sp>
      <p:sp>
        <p:nvSpPr>
          <p:cNvPr id="3" name="Content Placeholder 2"/>
          <p:cNvSpPr>
            <a:spLocks noGrp="1"/>
          </p:cNvSpPr>
          <p:nvPr>
            <p:ph sz="half" idx="1"/>
          </p:nvPr>
        </p:nvSpPr>
        <p:spPr>
          <a:xfrm>
            <a:off x="1028700" y="2286000"/>
            <a:ext cx="4305300" cy="3581401"/>
          </a:xfrm>
        </p:spPr>
        <p:txBody>
          <a:bodyPr vert="horz" lIns="91440" tIns="45720" rIns="91440" bIns="45720" rtlCol="0" anchor="t">
            <a:normAutofit fontScale="92500" lnSpcReduction="20000"/>
          </a:bodyPr>
          <a:lstStyle/>
          <a:p>
            <a:pPr lvl="1">
              <a:buNone/>
            </a:pPr>
            <a:r>
              <a:rPr lang="en-US" sz="2400" dirty="0"/>
              <a:t>A. Made it easier to mass produce steel </a:t>
            </a:r>
          </a:p>
          <a:p>
            <a:pPr lvl="1">
              <a:buNone/>
            </a:pPr>
            <a:r>
              <a:rPr lang="en-US" sz="2400" dirty="0"/>
              <a:t>B. Steel was lighter, stronger, more flexible and </a:t>
            </a:r>
            <a:r>
              <a:rPr lang="en-US" sz="2400" u="sng" dirty="0"/>
              <a:t>cheaper </a:t>
            </a:r>
            <a:r>
              <a:rPr lang="en-US" sz="2400" dirty="0"/>
              <a:t>to produce  </a:t>
            </a:r>
          </a:p>
          <a:p>
            <a:pPr lvl="1">
              <a:buNone/>
            </a:pPr>
            <a:r>
              <a:rPr lang="en-US" sz="2400" dirty="0"/>
              <a:t>C. Made advances in steel products possible</a:t>
            </a:r>
          </a:p>
          <a:p>
            <a:pPr lvl="2">
              <a:buNone/>
            </a:pPr>
            <a:r>
              <a:rPr lang="en-US" sz="2400" dirty="0"/>
              <a:t>1. </a:t>
            </a:r>
            <a:r>
              <a:rPr lang="en-US" sz="2400" u="sng" dirty="0"/>
              <a:t>Skyscrapers</a:t>
            </a:r>
            <a:r>
              <a:rPr lang="en-US" sz="2400" dirty="0"/>
              <a:t> </a:t>
            </a:r>
          </a:p>
          <a:p>
            <a:pPr lvl="2">
              <a:buNone/>
            </a:pPr>
            <a:r>
              <a:rPr lang="en-US" sz="2400" dirty="0"/>
              <a:t>2. The </a:t>
            </a:r>
            <a:r>
              <a:rPr lang="en-US" sz="2400" u="sng" dirty="0"/>
              <a:t>Brooklyn </a:t>
            </a:r>
            <a:r>
              <a:rPr lang="en-US" sz="2400" dirty="0"/>
              <a:t>Bridge </a:t>
            </a:r>
          </a:p>
          <a:p>
            <a:pPr lvl="2">
              <a:buNone/>
            </a:pPr>
            <a:endParaRPr lang="en-US" sz="2400" dirty="0"/>
          </a:p>
          <a:p>
            <a:pPr lvl="2">
              <a:buNone/>
            </a:pPr>
            <a:r>
              <a:rPr lang="en-US" sz="2400" dirty="0">
                <a:hlinkClick r:id="rId3"/>
              </a:rPr>
              <a:t>Video: Bessemer Process</a:t>
            </a:r>
            <a:endParaRPr lang="en-US" sz="2400" dirty="0"/>
          </a:p>
          <a:p>
            <a:pPr>
              <a:buNone/>
            </a:pPr>
            <a:endParaRPr lang="en-US" dirty="0"/>
          </a:p>
        </p:txBody>
      </p:sp>
      <p:pic>
        <p:nvPicPr>
          <p:cNvPr id="5" name="Content Placeholder 4" descr="Bessemer-Converter.jpg"/>
          <p:cNvPicPr>
            <a:picLocks noGrp="1" noChangeAspect="1"/>
          </p:cNvPicPr>
          <p:nvPr>
            <p:ph sz="half" idx="2"/>
          </p:nvPr>
        </p:nvPicPr>
        <p:blipFill>
          <a:blip r:embed="rId4" cstate="print"/>
          <a:stretch>
            <a:fillRect/>
          </a:stretch>
        </p:blipFill>
        <p:spPr>
          <a:xfrm>
            <a:off x="5486400" y="2253916"/>
            <a:ext cx="3335337" cy="351544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9EC5-A931-44A8-AEB7-E38705B91C7D}"/>
              </a:ext>
            </a:extLst>
          </p:cNvPr>
          <p:cNvSpPr>
            <a:spLocks noGrp="1"/>
          </p:cNvSpPr>
          <p:nvPr>
            <p:ph type="ctrTitle"/>
          </p:nvPr>
        </p:nvSpPr>
        <p:spPr/>
        <p:txBody>
          <a:bodyPr/>
          <a:lstStyle/>
          <a:p>
            <a:r>
              <a:rPr lang="en-US" dirty="0"/>
              <a:t>Section One</a:t>
            </a:r>
          </a:p>
        </p:txBody>
      </p:sp>
      <p:sp>
        <p:nvSpPr>
          <p:cNvPr id="3" name="Subtitle 2">
            <a:extLst>
              <a:ext uri="{FF2B5EF4-FFF2-40B4-BE49-F238E27FC236}">
                <a16:creationId xmlns:a16="http://schemas.microsoft.com/office/drawing/2014/main" id="{EF969DEA-436E-4C44-82EE-B80A2DA787C8}"/>
              </a:ext>
            </a:extLst>
          </p:cNvPr>
          <p:cNvSpPr>
            <a:spLocks noGrp="1"/>
          </p:cNvSpPr>
          <p:nvPr>
            <p:ph type="subTitle" idx="1"/>
          </p:nvPr>
        </p:nvSpPr>
        <p:spPr/>
        <p:txBody>
          <a:bodyPr/>
          <a:lstStyle/>
          <a:p>
            <a:r>
              <a:rPr lang="en-US" dirty="0"/>
              <a:t>A Technological Revolution</a:t>
            </a:r>
          </a:p>
        </p:txBody>
      </p:sp>
    </p:spTree>
    <p:extLst>
      <p:ext uri="{BB962C8B-B14F-4D97-AF65-F5344CB8AC3E}">
        <p14:creationId xmlns:p14="http://schemas.microsoft.com/office/powerpoint/2010/main" val="63155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I. Origins of the </a:t>
            </a:r>
            <a:r>
              <a:rPr lang="en-US" u="sng"/>
              <a:t>Industrial </a:t>
            </a:r>
            <a:r>
              <a:rPr lang="en-US" dirty="0"/>
              <a:t>Revolution</a:t>
            </a:r>
          </a:p>
        </p:txBody>
      </p:sp>
      <p:sp>
        <p:nvSpPr>
          <p:cNvPr id="3" name="Content Placeholder 2"/>
          <p:cNvSpPr>
            <a:spLocks noGrp="1"/>
          </p:cNvSpPr>
          <p:nvPr>
            <p:ph sz="half" idx="1"/>
          </p:nvPr>
        </p:nvSpPr>
        <p:spPr>
          <a:xfrm>
            <a:off x="1028699" y="2286000"/>
            <a:ext cx="4791595" cy="3581401"/>
          </a:xfrm>
        </p:spPr>
        <p:txBody>
          <a:bodyPr vert="horz" lIns="91440" tIns="45720" rIns="91440" bIns="45720" rtlCol="0" anchor="t">
            <a:normAutofit/>
          </a:bodyPr>
          <a:lstStyle/>
          <a:p>
            <a:pPr marL="457200" lvl="1" indent="-457200">
              <a:buAutoNum type="alphaUcPeriod"/>
            </a:pPr>
            <a:r>
              <a:rPr lang="en-US" sz="2400" u="sng" dirty="0"/>
              <a:t>Samuel Morse</a:t>
            </a:r>
            <a:r>
              <a:rPr lang="en-US" sz="2400" dirty="0"/>
              <a:t> sends the first electromagnetic </a:t>
            </a:r>
            <a:r>
              <a:rPr lang="en-US" sz="2400" u="sng" dirty="0"/>
              <a:t>telegraph </a:t>
            </a:r>
            <a:r>
              <a:rPr lang="en-US" sz="2400" dirty="0"/>
              <a:t>(1844)</a:t>
            </a:r>
          </a:p>
          <a:p>
            <a:pPr lvl="2">
              <a:buNone/>
            </a:pPr>
            <a:r>
              <a:rPr lang="en-US" sz="2800" dirty="0"/>
              <a:t>1. From Washington D.C. to Baltimore</a:t>
            </a:r>
          </a:p>
          <a:p>
            <a:pPr lvl="2">
              <a:buNone/>
            </a:pPr>
            <a:r>
              <a:rPr lang="en-US" sz="2800" dirty="0"/>
              <a:t>2. “What hath God wrought”</a:t>
            </a:r>
          </a:p>
          <a:p>
            <a:pPr marL="457200" lvl="1" indent="-457200">
              <a:buNone/>
            </a:pPr>
            <a:endParaRPr lang="en-US" sz="2400" dirty="0"/>
          </a:p>
          <a:p>
            <a:pPr>
              <a:buNone/>
            </a:pPr>
            <a:endParaRPr lang="en-US" dirty="0"/>
          </a:p>
        </p:txBody>
      </p:sp>
      <p:pic>
        <p:nvPicPr>
          <p:cNvPr id="5" name="Content Placeholder 4" descr="Morse.jpg"/>
          <p:cNvPicPr>
            <a:picLocks noGrp="1" noChangeAspect="1"/>
          </p:cNvPicPr>
          <p:nvPr>
            <p:ph sz="half" idx="2"/>
          </p:nvPr>
        </p:nvPicPr>
        <p:blipFill>
          <a:blip r:embed="rId3" cstate="print"/>
          <a:stretch>
            <a:fillRect/>
          </a:stretch>
        </p:blipFill>
        <p:spPr>
          <a:xfrm>
            <a:off x="6400800" y="2171700"/>
            <a:ext cx="2317865" cy="321739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2800" dirty="0"/>
              <a:t>B. After the Civil War (1865) Americans are able to focus their energy on improving their lives </a:t>
            </a:r>
          </a:p>
        </p:txBody>
      </p:sp>
      <p:sp>
        <p:nvSpPr>
          <p:cNvPr id="3" name="Content Placeholder 2"/>
          <p:cNvSpPr>
            <a:spLocks noGrp="1"/>
          </p:cNvSpPr>
          <p:nvPr>
            <p:ph sz="half" idx="1"/>
          </p:nvPr>
        </p:nvSpPr>
        <p:spPr>
          <a:xfrm>
            <a:off x="228600" y="2286000"/>
            <a:ext cx="4135940" cy="3581401"/>
          </a:xfrm>
        </p:spPr>
        <p:txBody>
          <a:bodyPr vert="horz" lIns="91440" tIns="45720" rIns="91440" bIns="45720" rtlCol="0" anchor="t">
            <a:normAutofit/>
          </a:bodyPr>
          <a:lstStyle/>
          <a:p>
            <a:pPr lvl="2">
              <a:buNone/>
            </a:pPr>
            <a:r>
              <a:rPr lang="en-US" sz="3200" dirty="0"/>
              <a:t>1. Record number of </a:t>
            </a:r>
            <a:r>
              <a:rPr lang="en-US" sz="3200" u="sng" dirty="0"/>
              <a:t>patents </a:t>
            </a:r>
            <a:r>
              <a:rPr lang="en-US" sz="3200" dirty="0"/>
              <a:t>are issued</a:t>
            </a:r>
          </a:p>
          <a:p>
            <a:pPr lvl="2">
              <a:buNone/>
            </a:pPr>
            <a:r>
              <a:rPr lang="en-US" sz="3200" dirty="0"/>
              <a:t>2. A time of vast </a:t>
            </a:r>
            <a:r>
              <a:rPr lang="en-US" sz="3200" u="sng" dirty="0"/>
              <a:t>productivity</a:t>
            </a:r>
            <a:r>
              <a:rPr lang="en-US" sz="3200" dirty="0"/>
              <a:t> in our country </a:t>
            </a:r>
          </a:p>
          <a:p>
            <a:endParaRPr lang="en-US" dirty="0"/>
          </a:p>
        </p:txBody>
      </p:sp>
      <p:pic>
        <p:nvPicPr>
          <p:cNvPr id="5" name="Content Placeholder 4" descr="telegraph1.jpg"/>
          <p:cNvPicPr>
            <a:picLocks noGrp="1" noChangeAspect="1"/>
          </p:cNvPicPr>
          <p:nvPr>
            <p:ph sz="half" idx="2"/>
          </p:nvPr>
        </p:nvPicPr>
        <p:blipFill>
          <a:blip r:embed="rId3" cstate="print"/>
          <a:stretch>
            <a:fillRect/>
          </a:stretch>
        </p:blipFill>
        <p:spPr>
          <a:xfrm>
            <a:off x="4894263" y="2905110"/>
            <a:ext cx="3335337" cy="234317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II. New forms of energy </a:t>
            </a:r>
          </a:p>
        </p:txBody>
      </p:sp>
      <p:sp>
        <p:nvSpPr>
          <p:cNvPr id="3" name="Content Placeholder 2"/>
          <p:cNvSpPr>
            <a:spLocks noGrp="1"/>
          </p:cNvSpPr>
          <p:nvPr>
            <p:ph sz="half" idx="1"/>
          </p:nvPr>
        </p:nvSpPr>
        <p:spPr>
          <a:xfrm>
            <a:off x="1028700" y="1905000"/>
            <a:ext cx="4000500" cy="3962401"/>
          </a:xfrm>
        </p:spPr>
        <p:txBody>
          <a:bodyPr vert="horz" lIns="91440" tIns="45720" rIns="91440" bIns="45720" rtlCol="0" anchor="t">
            <a:normAutofit lnSpcReduction="10000"/>
          </a:bodyPr>
          <a:lstStyle/>
          <a:p>
            <a:pPr marL="514350" indent="-514350">
              <a:buAutoNum type="alphaUcPeriod"/>
            </a:pPr>
            <a:r>
              <a:rPr lang="en-US" sz="2800" dirty="0"/>
              <a:t>Edwin </a:t>
            </a:r>
            <a:r>
              <a:rPr lang="en-US" sz="2800" u="sng" dirty="0"/>
              <a:t>Drake </a:t>
            </a:r>
            <a:r>
              <a:rPr lang="en-US" sz="2800" dirty="0"/>
              <a:t>becomes the first to drill for oil </a:t>
            </a:r>
            <a:endParaRPr lang="en-US" b="1" dirty="0"/>
          </a:p>
          <a:p>
            <a:pPr marL="1371600" lvl="2" indent="-457200">
              <a:buNone/>
            </a:pPr>
            <a:r>
              <a:rPr lang="en-US" sz="2800" dirty="0"/>
              <a:t>1. Titusville, Penn. (1858)</a:t>
            </a:r>
          </a:p>
          <a:p>
            <a:pPr marL="1257300" lvl="2" indent="-342900">
              <a:buNone/>
            </a:pPr>
            <a:endParaRPr lang="en-US" sz="2800" dirty="0"/>
          </a:p>
          <a:p>
            <a:pPr lvl="2">
              <a:buNone/>
            </a:pPr>
            <a:r>
              <a:rPr lang="en-US" sz="2800" dirty="0"/>
              <a:t>2. A new source of </a:t>
            </a:r>
            <a:r>
              <a:rPr lang="en-US" sz="2800" u="sng" dirty="0"/>
              <a:t>energy </a:t>
            </a:r>
            <a:r>
              <a:rPr lang="en-US" sz="2800" dirty="0"/>
              <a:t>is discovered </a:t>
            </a:r>
          </a:p>
          <a:p>
            <a:endParaRPr lang="en-US" dirty="0"/>
          </a:p>
        </p:txBody>
      </p:sp>
      <p:pic>
        <p:nvPicPr>
          <p:cNvPr id="5" name="Content Placeholder 4" descr="oil-gusher1.jpg"/>
          <p:cNvPicPr>
            <a:picLocks noGrp="1" noChangeAspect="1"/>
          </p:cNvPicPr>
          <p:nvPr>
            <p:ph sz="half" idx="2"/>
          </p:nvPr>
        </p:nvPicPr>
        <p:blipFill>
          <a:blip r:embed="rId3" cstate="print"/>
          <a:stretch>
            <a:fillRect/>
          </a:stretch>
        </p:blipFill>
        <p:spPr>
          <a:xfrm>
            <a:off x="5486400" y="1701799"/>
            <a:ext cx="3407569" cy="421728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600" dirty="0"/>
              <a:t>B. Thomas </a:t>
            </a:r>
            <a:r>
              <a:rPr lang="en-US" sz="3600" u="sng"/>
              <a:t>Edison </a:t>
            </a:r>
            <a:r>
              <a:rPr lang="en-US" sz="3600" dirty="0"/>
              <a:t>harnesses energy</a:t>
            </a:r>
            <a:r>
              <a:rPr lang="en-US" sz="3600"/>
              <a:t> </a:t>
            </a:r>
            <a:endParaRPr lang="en-US" sz="3600" dirty="0"/>
          </a:p>
        </p:txBody>
      </p:sp>
      <p:sp>
        <p:nvSpPr>
          <p:cNvPr id="3" name="Content Placeholder 2"/>
          <p:cNvSpPr>
            <a:spLocks noGrp="1"/>
          </p:cNvSpPr>
          <p:nvPr>
            <p:ph sz="half" idx="1"/>
          </p:nvPr>
        </p:nvSpPr>
        <p:spPr>
          <a:xfrm>
            <a:off x="1028700" y="2286000"/>
            <a:ext cx="4305300" cy="3581401"/>
          </a:xfrm>
        </p:spPr>
        <p:txBody>
          <a:bodyPr vert="horz" lIns="91440" tIns="45720" rIns="91440" bIns="45720" rtlCol="0" anchor="t">
            <a:normAutofit fontScale="85000" lnSpcReduction="10000"/>
          </a:bodyPr>
          <a:lstStyle/>
          <a:p>
            <a:pPr lvl="2">
              <a:buNone/>
            </a:pPr>
            <a:r>
              <a:rPr lang="en-US" sz="3200" dirty="0"/>
              <a:t>1. Invention of the electric </a:t>
            </a:r>
            <a:r>
              <a:rPr lang="en-US" sz="3200" u="sng" dirty="0"/>
              <a:t>light bulb</a:t>
            </a:r>
            <a:br>
              <a:rPr lang="en-US" sz="3200" u="sng" dirty="0"/>
            </a:br>
            <a:endParaRPr lang="en-US" sz="3200" u="sng" dirty="0">
              <a:cs typeface="Calibri"/>
            </a:endParaRPr>
          </a:p>
          <a:p>
            <a:pPr lvl="2">
              <a:buNone/>
            </a:pPr>
            <a:r>
              <a:rPr lang="en-US" sz="3200" dirty="0"/>
              <a:t>2. Creation of central </a:t>
            </a:r>
            <a:r>
              <a:rPr lang="en-US" sz="3200" u="sng" dirty="0"/>
              <a:t>power </a:t>
            </a:r>
            <a:r>
              <a:rPr lang="en-US" sz="3200" dirty="0"/>
              <a:t>stations</a:t>
            </a:r>
          </a:p>
          <a:p>
            <a:pPr lvl="2">
              <a:buNone/>
            </a:pPr>
            <a:endParaRPr lang="en-US" sz="3200" dirty="0"/>
          </a:p>
          <a:p>
            <a:pPr lvl="2">
              <a:buNone/>
            </a:pPr>
            <a:r>
              <a:rPr lang="en-US" sz="3200" dirty="0"/>
              <a:t>Video: </a:t>
            </a:r>
            <a:r>
              <a:rPr lang="en-US" sz="3200" dirty="0">
                <a:hlinkClick r:id="rId3"/>
              </a:rPr>
              <a:t>The History of Thomas Edison</a:t>
            </a:r>
            <a:r>
              <a:rPr lang="en-US" sz="3200" dirty="0"/>
              <a:t> </a:t>
            </a:r>
          </a:p>
          <a:p>
            <a:endParaRPr lang="en-US" dirty="0"/>
          </a:p>
        </p:txBody>
      </p:sp>
      <p:pic>
        <p:nvPicPr>
          <p:cNvPr id="5" name="Content Placeholder 4" descr="Thomas-Edison.jpg"/>
          <p:cNvPicPr>
            <a:picLocks noGrp="1" noChangeAspect="1"/>
          </p:cNvPicPr>
          <p:nvPr>
            <p:ph sz="half" idx="2"/>
          </p:nvPr>
        </p:nvPicPr>
        <p:blipFill>
          <a:blip r:embed="rId4" cstate="print"/>
          <a:stretch>
            <a:fillRect/>
          </a:stretch>
        </p:blipFill>
        <p:spPr>
          <a:xfrm>
            <a:off x="5867400" y="2170505"/>
            <a:ext cx="2888393" cy="369689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600" dirty="0"/>
              <a:t>C. Electricity changes people’s lives</a:t>
            </a:r>
          </a:p>
        </p:txBody>
      </p:sp>
      <p:sp>
        <p:nvSpPr>
          <p:cNvPr id="3" name="Content Placeholder 2"/>
          <p:cNvSpPr>
            <a:spLocks noGrp="1"/>
          </p:cNvSpPr>
          <p:nvPr>
            <p:ph sz="half" idx="1"/>
          </p:nvPr>
        </p:nvSpPr>
        <p:spPr>
          <a:xfrm>
            <a:off x="1028700" y="2286000"/>
            <a:ext cx="4305300" cy="3581401"/>
          </a:xfrm>
        </p:spPr>
        <p:txBody>
          <a:bodyPr vert="horz" lIns="91440" tIns="45720" rIns="91440" bIns="45720" rtlCol="0" anchor="t">
            <a:normAutofit lnSpcReduction="10000"/>
          </a:bodyPr>
          <a:lstStyle/>
          <a:p>
            <a:pPr lvl="2">
              <a:buNone/>
            </a:pPr>
            <a:r>
              <a:rPr lang="en-US" sz="3200" dirty="0"/>
              <a:t>1. Electric </a:t>
            </a:r>
            <a:r>
              <a:rPr lang="en-US" sz="3200" u="sng"/>
              <a:t>sewing</a:t>
            </a:r>
            <a:r>
              <a:rPr lang="en-US" sz="3200" dirty="0"/>
              <a:t> machines </a:t>
            </a:r>
            <a:r>
              <a:rPr lang="en-US" sz="3200"/>
              <a:t>(Singer) </a:t>
            </a:r>
            <a:r>
              <a:rPr lang="en-US" sz="3200" dirty="0"/>
              <a:t>made clothing cheaper</a:t>
            </a:r>
          </a:p>
          <a:p>
            <a:pPr lvl="2">
              <a:buNone/>
            </a:pPr>
            <a:r>
              <a:rPr lang="en-US" sz="3200" dirty="0"/>
              <a:t>2. Refrigeration, indoor lights, etc.</a:t>
            </a:r>
          </a:p>
          <a:p>
            <a:endParaRPr lang="en-US" dirty="0"/>
          </a:p>
        </p:txBody>
      </p:sp>
      <p:pic>
        <p:nvPicPr>
          <p:cNvPr id="5" name="Content Placeholder 4" descr="sewing.jpg"/>
          <p:cNvPicPr>
            <a:picLocks noGrp="1" noChangeAspect="1"/>
          </p:cNvPicPr>
          <p:nvPr>
            <p:ph sz="half" idx="2"/>
          </p:nvPr>
        </p:nvPicPr>
        <p:blipFill>
          <a:blip r:embed="rId3" cstate="print"/>
          <a:stretch>
            <a:fillRect/>
          </a:stretch>
        </p:blipFill>
        <p:spPr>
          <a:xfrm>
            <a:off x="5562600" y="2322095"/>
            <a:ext cx="2871617" cy="2895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962900" cy="1485900"/>
          </a:xfrm>
        </p:spPr>
        <p:txBody>
          <a:bodyPr>
            <a:normAutofit/>
          </a:bodyPr>
          <a:lstStyle/>
          <a:p>
            <a:pPr lvl="0"/>
            <a:r>
              <a:rPr lang="en-US" dirty="0"/>
              <a:t>III. Advances in communications </a:t>
            </a:r>
          </a:p>
        </p:txBody>
      </p:sp>
      <p:sp>
        <p:nvSpPr>
          <p:cNvPr id="3" name="Content Placeholder 2"/>
          <p:cNvSpPr>
            <a:spLocks noGrp="1"/>
          </p:cNvSpPr>
          <p:nvPr>
            <p:ph sz="half" idx="1"/>
          </p:nvPr>
        </p:nvSpPr>
        <p:spPr>
          <a:xfrm>
            <a:off x="926432" y="1813718"/>
            <a:ext cx="4191000" cy="4525963"/>
          </a:xfrm>
        </p:spPr>
        <p:txBody>
          <a:bodyPr vert="horz" lIns="91440" tIns="45720" rIns="91440" bIns="45720" rtlCol="0" anchor="t">
            <a:normAutofit lnSpcReduction="10000"/>
          </a:bodyPr>
          <a:lstStyle/>
          <a:p>
            <a:pPr marL="514350" indent="-514350">
              <a:buAutoNum type="alphaUcPeriod"/>
            </a:pPr>
            <a:r>
              <a:rPr lang="en-US" sz="2800" dirty="0"/>
              <a:t>The telegraph </a:t>
            </a:r>
          </a:p>
          <a:p>
            <a:pPr marL="514350" indent="-514350">
              <a:buAutoNum type="alphaUcPeriod"/>
            </a:pPr>
            <a:r>
              <a:rPr lang="en-US" sz="2800" dirty="0"/>
              <a:t>The </a:t>
            </a:r>
            <a:r>
              <a:rPr lang="en-US" sz="2800" u="sng" dirty="0"/>
              <a:t>telephone</a:t>
            </a:r>
            <a:endParaRPr lang="en-US" sz="2800" u="sng" dirty="0">
              <a:cs typeface="Calibri"/>
            </a:endParaRPr>
          </a:p>
          <a:p>
            <a:pPr marL="1371600" lvl="2" indent="-457200">
              <a:buAutoNum type="arabicPeriod"/>
            </a:pPr>
            <a:r>
              <a:rPr lang="en-US" sz="2800" dirty="0"/>
              <a:t>Invented by </a:t>
            </a:r>
            <a:r>
              <a:rPr lang="en-US" sz="2800" u="sng" dirty="0"/>
              <a:t>Alexander Graham Bell</a:t>
            </a:r>
            <a:r>
              <a:rPr lang="en-US" sz="2800" dirty="0"/>
              <a:t> (1876)</a:t>
            </a:r>
          </a:p>
          <a:p>
            <a:pPr marL="1371600" lvl="2" indent="-457200">
              <a:buAutoNum type="arabicPeriod"/>
            </a:pPr>
            <a:r>
              <a:rPr lang="en-US" sz="2800" dirty="0"/>
              <a:t>Changed the way we </a:t>
            </a:r>
            <a:r>
              <a:rPr lang="en-US" sz="2800" u="sng" dirty="0"/>
              <a:t>communicate </a:t>
            </a:r>
            <a:r>
              <a:rPr lang="en-US" sz="2800" dirty="0"/>
              <a:t>as a country </a:t>
            </a:r>
          </a:p>
          <a:p>
            <a:r>
              <a:rPr lang="en-US" dirty="0"/>
              <a:t>Video: </a:t>
            </a:r>
            <a:r>
              <a:rPr lang="en-US" dirty="0">
                <a:hlinkClick r:id="rId3"/>
              </a:rPr>
              <a:t>The Invention of the Telephone</a:t>
            </a:r>
            <a:endParaRPr lang="en-US" dirty="0"/>
          </a:p>
        </p:txBody>
      </p:sp>
      <p:pic>
        <p:nvPicPr>
          <p:cNvPr id="5" name="Content Placeholder 4" descr="bell.jpg"/>
          <p:cNvPicPr>
            <a:picLocks noGrp="1" noChangeAspect="1"/>
          </p:cNvPicPr>
          <p:nvPr>
            <p:ph sz="half" idx="2"/>
          </p:nvPr>
        </p:nvPicPr>
        <p:blipFill>
          <a:blip r:embed="rId4" cstate="print"/>
          <a:stretch>
            <a:fillRect/>
          </a:stretch>
        </p:blipFill>
        <p:spPr>
          <a:xfrm>
            <a:off x="5409406" y="3086100"/>
            <a:ext cx="2305050" cy="198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9EC5-A931-44A8-AEB7-E38705B91C7D}"/>
              </a:ext>
            </a:extLst>
          </p:cNvPr>
          <p:cNvSpPr>
            <a:spLocks noGrp="1"/>
          </p:cNvSpPr>
          <p:nvPr>
            <p:ph type="ctrTitle"/>
          </p:nvPr>
        </p:nvSpPr>
        <p:spPr/>
        <p:txBody>
          <a:bodyPr/>
          <a:lstStyle/>
          <a:p>
            <a:r>
              <a:rPr lang="en-US" dirty="0"/>
              <a:t>Section Two</a:t>
            </a:r>
          </a:p>
        </p:txBody>
      </p:sp>
      <p:sp>
        <p:nvSpPr>
          <p:cNvPr id="3" name="Subtitle 2">
            <a:extLst>
              <a:ext uri="{FF2B5EF4-FFF2-40B4-BE49-F238E27FC236}">
                <a16:creationId xmlns:a16="http://schemas.microsoft.com/office/drawing/2014/main" id="{EF969DEA-436E-4C44-82EE-B80A2DA787C8}"/>
              </a:ext>
            </a:extLst>
          </p:cNvPr>
          <p:cNvSpPr>
            <a:spLocks noGrp="1"/>
          </p:cNvSpPr>
          <p:nvPr>
            <p:ph type="subTitle" idx="1"/>
          </p:nvPr>
        </p:nvSpPr>
        <p:spPr/>
        <p:txBody>
          <a:bodyPr/>
          <a:lstStyle/>
          <a:p>
            <a:r>
              <a:rPr lang="en-US" dirty="0"/>
              <a:t>Advancement of the Railroads</a:t>
            </a:r>
          </a:p>
        </p:txBody>
      </p:sp>
    </p:spTree>
    <p:extLst>
      <p:ext uri="{BB962C8B-B14F-4D97-AF65-F5344CB8AC3E}">
        <p14:creationId xmlns:p14="http://schemas.microsoft.com/office/powerpoint/2010/main" val="140271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68FAAAFF0B7643B461AFD5A8DA0835" ma:contentTypeVersion="9" ma:contentTypeDescription="Create a new document." ma:contentTypeScope="" ma:versionID="253eeeb4bbe60020bd24ec0cafa7ffd7">
  <xsd:schema xmlns:xsd="http://www.w3.org/2001/XMLSchema" xmlns:xs="http://www.w3.org/2001/XMLSchema" xmlns:p="http://schemas.microsoft.com/office/2006/metadata/properties" xmlns:ns3="c329e4f3-241d-4570-a0cd-ef7f4bf835e4" xmlns:ns4="390ee79f-b40f-4591-8cdc-7521104152bf" targetNamespace="http://schemas.microsoft.com/office/2006/metadata/properties" ma:root="true" ma:fieldsID="9da60d5129ae61144bcdb0b88d3822bc" ns3:_="" ns4:_="">
    <xsd:import namespace="c329e4f3-241d-4570-a0cd-ef7f4bf835e4"/>
    <xsd:import namespace="390ee79f-b40f-4591-8cdc-7521104152b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29e4f3-241d-4570-a0cd-ef7f4bf835e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0ee79f-b40f-4591-8cdc-7521104152b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B23728-A42B-4B67-980C-E45ABA2DE3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29e4f3-241d-4570-a0cd-ef7f4bf835e4"/>
    <ds:schemaRef ds:uri="390ee79f-b40f-4591-8cdc-7521104152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76A8DC-EA70-4990-BEA4-B97B86014E16}">
  <ds:schemaRefs>
    <ds:schemaRef ds:uri="http://schemas.microsoft.com/sharepoint/v3/contenttype/forms"/>
  </ds:schemaRefs>
</ds:datastoreItem>
</file>

<file path=customXml/itemProps3.xml><?xml version="1.0" encoding="utf-8"?>
<ds:datastoreItem xmlns:ds="http://schemas.openxmlformats.org/officeDocument/2006/customXml" ds:itemID="{0E32879B-8B53-43EA-ADBA-665DAA872AD9}">
  <ds:schemaRefs>
    <ds:schemaRef ds:uri="c329e4f3-241d-4570-a0cd-ef7f4bf835e4"/>
    <ds:schemaRef ds:uri="http://www.w3.org/XML/1998/namespace"/>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390ee79f-b40f-4591-8cdc-7521104152b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TM10001105[[fn=Crop]]</Template>
  <TotalTime>412</TotalTime>
  <Words>310</Words>
  <Application>Microsoft Office PowerPoint</Application>
  <PresentationFormat>On-screen Show (4:3)</PresentationFormat>
  <Paragraphs>78</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Unit 2, Part 1: Industrialization and Immigration (Sections 1 &amp; 2)</vt:lpstr>
      <vt:lpstr>Section One</vt:lpstr>
      <vt:lpstr>I. Origins of the Industrial Revolution</vt:lpstr>
      <vt:lpstr>B. After the Civil War (1865) Americans are able to focus their energy on improving their lives </vt:lpstr>
      <vt:lpstr>II. New forms of energy </vt:lpstr>
      <vt:lpstr>B. Thomas Edison harnesses energy </vt:lpstr>
      <vt:lpstr>C. Electricity changes people’s lives</vt:lpstr>
      <vt:lpstr>III. Advances in communications </vt:lpstr>
      <vt:lpstr>Section Two</vt:lpstr>
      <vt:lpstr>IV. Advances in railroads</vt:lpstr>
      <vt:lpstr>C. The Transcontinental Railroad </vt:lpstr>
      <vt:lpstr>D. Creation of standard times and time zones </vt:lpstr>
      <vt:lpstr>V. The Bessemer Process </vt:lpstr>
    </vt:vector>
  </TitlesOfParts>
  <Company>Stafford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SCPS Computer</dc:creator>
  <cp:lastModifiedBy>Bayne, Ryan</cp:lastModifiedBy>
  <cp:revision>24</cp:revision>
  <dcterms:created xsi:type="dcterms:W3CDTF">2011-01-31T18:49:03Z</dcterms:created>
  <dcterms:modified xsi:type="dcterms:W3CDTF">2019-10-11T13:46:52Z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0x010100AE68FAAAFF0B7643B461AFD5A8DA0835</vt:lpwstr>
  </property>
</Properties>
</file>