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A6E6-3562-4694-A2CC-CAD369FE41B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068C-4F78-4358-AF79-537349EC9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Two, Section Five: Immigration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Politics, Immigration, and Urban Life (1870-1915)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I. Immigration during the Gilded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800" dirty="0"/>
              <a:t>A. Immigration </a:t>
            </a:r>
            <a:r>
              <a:rPr lang="en-US" sz="2800" u="sng" dirty="0"/>
              <a:t>before</a:t>
            </a:r>
            <a:r>
              <a:rPr lang="en-US" sz="2800" dirty="0"/>
              <a:t> 1871</a:t>
            </a:r>
          </a:p>
          <a:p>
            <a:pPr marL="1371600" lvl="2" indent="-457200">
              <a:buAutoNum type="arabicPeriod"/>
            </a:pPr>
            <a:r>
              <a:rPr lang="en-US" sz="2800" dirty="0"/>
              <a:t>Primarily from </a:t>
            </a:r>
            <a:r>
              <a:rPr lang="en-US" sz="2800" u="sng" dirty="0"/>
              <a:t>western</a:t>
            </a:r>
            <a:r>
              <a:rPr lang="en-US" sz="2800" dirty="0"/>
              <a:t> Europe</a:t>
            </a:r>
          </a:p>
          <a:p>
            <a:pPr marL="1371600" lvl="2" indent="-457200">
              <a:buAutoNum type="arabicPeriod"/>
            </a:pPr>
            <a:r>
              <a:rPr lang="en-US" sz="2800" dirty="0"/>
              <a:t>Germany, Great Britain, Ireland, Norway, Sweden </a:t>
            </a:r>
          </a:p>
          <a:p>
            <a:endParaRPr lang="en-US" dirty="0"/>
          </a:p>
        </p:txBody>
      </p:sp>
      <p:pic>
        <p:nvPicPr>
          <p:cNvPr id="5" name="Content Placeholder 4" descr="immigrat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/>
              <a:t>B. Immigration </a:t>
            </a:r>
            <a:r>
              <a:rPr lang="en-US" sz="4000" u="sng" dirty="0"/>
              <a:t>after</a:t>
            </a:r>
            <a:r>
              <a:rPr lang="en-US" sz="4000" dirty="0"/>
              <a:t> 1871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0" lvl="2" indent="-457200">
              <a:buAutoNum type="arabicPeriod"/>
            </a:pPr>
            <a:r>
              <a:rPr lang="en-US" sz="2800" dirty="0"/>
              <a:t>Primarily from </a:t>
            </a:r>
            <a:r>
              <a:rPr lang="en-US" sz="2800" u="sng" dirty="0"/>
              <a:t>southern</a:t>
            </a:r>
            <a:r>
              <a:rPr lang="en-US" sz="2800" dirty="0"/>
              <a:t> and </a:t>
            </a:r>
            <a:r>
              <a:rPr lang="en-US" sz="2800" u="sng" dirty="0"/>
              <a:t>eastern</a:t>
            </a:r>
            <a:r>
              <a:rPr lang="en-US" sz="2800" dirty="0"/>
              <a:t> Europe </a:t>
            </a:r>
          </a:p>
          <a:p>
            <a:pPr marL="1371600" lvl="2" indent="-457200">
              <a:buAutoNum type="arabicPeriod"/>
            </a:pPr>
            <a:r>
              <a:rPr lang="en-US" sz="2800" u="sng" dirty="0"/>
              <a:t>Southern</a:t>
            </a:r>
            <a:r>
              <a:rPr lang="en-US" sz="2800" dirty="0"/>
              <a:t> Italy, Greece, Poland, Russia, Yugoslavia </a:t>
            </a:r>
          </a:p>
          <a:p>
            <a:pPr marL="1371600" lvl="2" indent="-457200">
              <a:buAutoNum type="arabicPeriod"/>
            </a:pPr>
            <a:r>
              <a:rPr lang="en-US" sz="2800" u="sng" dirty="0"/>
              <a:t>Asia</a:t>
            </a:r>
            <a:r>
              <a:rPr lang="en-US" sz="2800" dirty="0"/>
              <a:t> (China and Japan) </a:t>
            </a:r>
          </a:p>
          <a:p>
            <a:endParaRPr lang="en-US" dirty="0"/>
          </a:p>
        </p:txBody>
      </p:sp>
      <p:pic>
        <p:nvPicPr>
          <p:cNvPr id="5" name="Content Placeholder 4" descr="Asian-Immigrat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905000"/>
            <a:ext cx="3938435" cy="343448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II. The lives of immigrants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724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/>
              <a:t>A. Most came in search of a better life</a:t>
            </a:r>
            <a:endParaRPr lang="en-US" sz="2000" dirty="0"/>
          </a:p>
          <a:p>
            <a:pPr marL="1371600" lvl="2" indent="-457200">
              <a:buAutoNum type="arabicPeriod"/>
            </a:pPr>
            <a:r>
              <a:rPr lang="en-US" sz="2400" dirty="0"/>
              <a:t>Most European countries suffered huge gaps between the rich and </a:t>
            </a:r>
            <a:r>
              <a:rPr lang="en-US" sz="2400" u="sng" dirty="0"/>
              <a:t>poor</a:t>
            </a:r>
            <a:r>
              <a:rPr lang="en-US" sz="2400" dirty="0"/>
              <a:t> </a:t>
            </a:r>
          </a:p>
          <a:p>
            <a:pPr marL="1371600" lvl="2" indent="-457200">
              <a:buAutoNum type="arabicPeriod"/>
            </a:pPr>
            <a:r>
              <a:rPr lang="en-US" sz="2400" dirty="0"/>
              <a:t>America was rumored to be the land of </a:t>
            </a:r>
            <a:r>
              <a:rPr lang="en-US" sz="2400" u="sng" dirty="0"/>
              <a:t>opportunity</a:t>
            </a:r>
            <a:r>
              <a:rPr lang="en-US" sz="2400" dirty="0"/>
              <a:t> and equality </a:t>
            </a:r>
          </a:p>
          <a:p>
            <a:pPr marL="1371600" lvl="2" indent="-457200">
              <a:buAutoNum type="arabicPeriod"/>
            </a:pPr>
            <a:r>
              <a:rPr lang="en-US" sz="2400" dirty="0"/>
              <a:t>Russian Jews came to escape </a:t>
            </a:r>
            <a:r>
              <a:rPr lang="en-US" sz="2400" u="sng" dirty="0"/>
              <a:t>religious intolerance </a:t>
            </a:r>
          </a:p>
          <a:p>
            <a:endParaRPr lang="en-US" dirty="0"/>
          </a:p>
        </p:txBody>
      </p:sp>
      <p:pic>
        <p:nvPicPr>
          <p:cNvPr id="5" name="Content Placeholder 4" descr="immigrant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57400"/>
            <a:ext cx="4038600" cy="33889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/>
              <a:t>B. Immigrants arrived at several </a:t>
            </a:r>
            <a:r>
              <a:rPr lang="en-US" sz="2800" u="sng" dirty="0"/>
              <a:t>entry ports</a:t>
            </a:r>
            <a:r>
              <a:rPr lang="en-US" sz="2800" dirty="0"/>
              <a:t> around the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525963"/>
          </a:xfrm>
        </p:spPr>
        <p:txBody>
          <a:bodyPr/>
          <a:lstStyle/>
          <a:p>
            <a:pPr marL="1371600" lvl="2" indent="-457200">
              <a:buAutoNum type="arabicPeriod"/>
            </a:pPr>
            <a:r>
              <a:rPr lang="en-US" sz="2800" dirty="0"/>
              <a:t>San Francisco, Seattle, Boston, Philadelphia </a:t>
            </a:r>
          </a:p>
          <a:p>
            <a:pPr marL="1371600" lvl="2" indent="-457200">
              <a:buAutoNum type="arabicPeriod"/>
            </a:pPr>
            <a:r>
              <a:rPr lang="en-US" sz="2800" u="sng" dirty="0"/>
              <a:t>Ellis Island</a:t>
            </a:r>
            <a:r>
              <a:rPr lang="en-US" sz="2800" dirty="0"/>
              <a:t>, New York was the main point of entry, “the Golden Door” </a:t>
            </a:r>
          </a:p>
          <a:p>
            <a:endParaRPr lang="en-US" dirty="0"/>
          </a:p>
        </p:txBody>
      </p:sp>
      <p:pic>
        <p:nvPicPr>
          <p:cNvPr id="5" name="Content Placeholder 4" descr="ellis-island-nor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5167" y="2332795"/>
            <a:ext cx="4261633" cy="322980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Treatment of the immigrants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0" lvl="2" indent="-457200">
              <a:buAutoNum type="arabicPeriod"/>
            </a:pPr>
            <a:r>
              <a:rPr lang="en-US" sz="2800" dirty="0"/>
              <a:t>Immigrants were forced to undergo physical exams upon entry </a:t>
            </a:r>
          </a:p>
          <a:p>
            <a:pPr marL="1371600" lvl="2" indent="-457200">
              <a:buAutoNum type="arabicPeriod"/>
            </a:pPr>
            <a:r>
              <a:rPr lang="en-US" sz="2800" dirty="0"/>
              <a:t>Those who were sick were </a:t>
            </a:r>
            <a:r>
              <a:rPr lang="en-US" sz="2800" u="sng" dirty="0"/>
              <a:t>quarantined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immigrant physic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4679" y="2133600"/>
            <a:ext cx="3670936" cy="3581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n-US" sz="3200" dirty="0"/>
              <a:t>3. Most immigrants suffered </a:t>
            </a:r>
            <a:r>
              <a:rPr lang="en-US" sz="3200" u="sng" dirty="0"/>
              <a:t>discrimination</a:t>
            </a:r>
            <a:r>
              <a:rPr lang="en-US" sz="32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038600" cy="4525963"/>
          </a:xfrm>
        </p:spPr>
        <p:txBody>
          <a:bodyPr>
            <a:normAutofit fontScale="92500"/>
          </a:bodyPr>
          <a:lstStyle/>
          <a:p>
            <a:pPr marL="1714500" lvl="3" indent="-342900">
              <a:buAutoNum type="alphaLcPeriod"/>
            </a:pPr>
            <a:r>
              <a:rPr lang="en-US" sz="2400" dirty="0"/>
              <a:t>Spoke </a:t>
            </a:r>
            <a:r>
              <a:rPr lang="en-US" sz="2400" u="sng" dirty="0"/>
              <a:t>unknown</a:t>
            </a:r>
            <a:r>
              <a:rPr lang="en-US" sz="2400" dirty="0"/>
              <a:t> languages</a:t>
            </a:r>
          </a:p>
          <a:p>
            <a:pPr marL="1714500" lvl="3" indent="-342900">
              <a:buAutoNum type="alphaLcPeriod"/>
            </a:pPr>
            <a:r>
              <a:rPr lang="en-US" sz="2400" dirty="0"/>
              <a:t>Practiced different </a:t>
            </a:r>
            <a:r>
              <a:rPr lang="en-US" sz="2400" u="sng" dirty="0"/>
              <a:t>religions</a:t>
            </a:r>
            <a:r>
              <a:rPr lang="en-US" sz="2400" dirty="0"/>
              <a:t> </a:t>
            </a:r>
          </a:p>
          <a:p>
            <a:pPr marL="1714500" lvl="3" indent="-342900">
              <a:buAutoNum type="alphaLcPeriod"/>
            </a:pPr>
            <a:r>
              <a:rPr lang="en-US" sz="2400" u="sng" dirty="0"/>
              <a:t>Chinese Exclusion </a:t>
            </a:r>
            <a:r>
              <a:rPr lang="en-US" sz="2400" dirty="0"/>
              <a:t>Act of 1882 </a:t>
            </a:r>
          </a:p>
          <a:p>
            <a:pPr marL="1714500" lvl="3" indent="-342900">
              <a:buAutoNum type="alphaLcPeriod"/>
            </a:pPr>
            <a:r>
              <a:rPr lang="en-US" sz="2400" dirty="0"/>
              <a:t>Japanese immigrants were banned from owning farm land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jap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81704" y="1828800"/>
            <a:ext cx="4165727" cy="3276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001962"/>
          </a:xfrm>
        </p:spPr>
        <p:txBody>
          <a:bodyPr>
            <a:noAutofit/>
          </a:bodyPr>
          <a:lstStyle/>
          <a:p>
            <a:pPr lvl="2"/>
            <a:r>
              <a:rPr lang="en-US" sz="3200" dirty="0"/>
              <a:t>4. White, European immigrants were integrated easier</a:t>
            </a:r>
            <a:br>
              <a:rPr lang="en-US" sz="3200" dirty="0"/>
            </a:br>
            <a:r>
              <a:rPr lang="en-US" sz="3200" dirty="0"/>
              <a:t>5. Public schools played a critical role in </a:t>
            </a:r>
            <a:r>
              <a:rPr lang="en-US" sz="3200" u="sng" dirty="0"/>
              <a:t>assimilating</a:t>
            </a:r>
            <a:r>
              <a:rPr lang="en-US" sz="3200" dirty="0"/>
              <a:t> immigrants into American society 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Content Placeholder 4" descr="schoo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95154" y="2956243"/>
            <a:ext cx="4210446" cy="336835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733801"/>
            <a:ext cx="228600" cy="2286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III. Settlement of the Immigrants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/>
              <a:t>A. Immigrants settled in areas near others like themselves</a:t>
            </a:r>
            <a:endParaRPr lang="en-US" sz="2400" dirty="0"/>
          </a:p>
          <a:p>
            <a:pPr marL="1371600" lvl="2" indent="-457200">
              <a:buAutoNum type="arabicPeriod"/>
            </a:pPr>
            <a:r>
              <a:rPr lang="en-US" sz="2400" dirty="0"/>
              <a:t>Regions of the country (Germans-Midwest)</a:t>
            </a:r>
          </a:p>
          <a:p>
            <a:pPr marL="1371600" lvl="2" indent="-457200">
              <a:buAutoNum type="arabicPeriod"/>
            </a:pPr>
            <a:r>
              <a:rPr lang="en-US" sz="2400" u="sng" dirty="0"/>
              <a:t>Ethnic</a:t>
            </a:r>
            <a:r>
              <a:rPr lang="en-US" sz="2400" dirty="0"/>
              <a:t> neighborhoods (Chinatown, Little Italy, etc.)</a:t>
            </a:r>
          </a:p>
          <a:p>
            <a:pPr marL="1371600" lvl="2" indent="-457200">
              <a:buAutoNum type="arabicPeriod"/>
            </a:pPr>
            <a:r>
              <a:rPr lang="en-US" sz="2400" u="sng" dirty="0"/>
              <a:t>Ghettos</a:t>
            </a:r>
            <a:r>
              <a:rPr lang="en-US" sz="2400" dirty="0"/>
              <a:t>  (ethnic neighborhoods)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ghet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88649" y="1681776"/>
            <a:ext cx="3931997" cy="44142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Unit Two, Section Five: Immigration</vt:lpstr>
      <vt:lpstr>I. Immigration during the Gilded Age</vt:lpstr>
      <vt:lpstr>B. Immigration after 1871</vt:lpstr>
      <vt:lpstr>II. The lives of immigrants </vt:lpstr>
      <vt:lpstr>B. Immigrants arrived at several entry ports around the country</vt:lpstr>
      <vt:lpstr>C. Treatment of the immigrants </vt:lpstr>
      <vt:lpstr>3. Most immigrants suffered discrimination  </vt:lpstr>
      <vt:lpstr>4. White, European immigrants were integrated easier 5. Public schools played a critical role in assimilating immigrants into American society  </vt:lpstr>
      <vt:lpstr>III. Settlement of the Immigrants </vt:lpstr>
    </vt:vector>
  </TitlesOfParts>
  <Company>Stafford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SCPS Computer</dc:creator>
  <cp:lastModifiedBy>Bayne, Ryan</cp:lastModifiedBy>
  <cp:revision>20</cp:revision>
  <dcterms:created xsi:type="dcterms:W3CDTF">2011-02-16T16:44:54Z</dcterms:created>
  <dcterms:modified xsi:type="dcterms:W3CDTF">2019-10-28T12:34:07Z</dcterms:modified>
</cp:coreProperties>
</file>