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4" r:id="rId21"/>
    <p:sldId id="279"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6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F6C4C9-8739-47B3-A5D7-6B3B3ACC42F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01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C2251-16A5-42E4-82BB-DD4FB5522895}"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207991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40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30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540297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212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0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855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7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306047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C2251-16A5-42E4-82BB-DD4FB5522895}"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C4C9-8739-47B3-A5D7-6B3B3ACC42F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74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DC2251-16A5-42E4-82BB-DD4FB5522895}"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319478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DC2251-16A5-42E4-82BB-DD4FB5522895}"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6C4C9-8739-47B3-A5D7-6B3B3ACC42F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58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DC2251-16A5-42E4-82BB-DD4FB5522895}"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6C4C9-8739-47B3-A5D7-6B3B3ACC42F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1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2251-16A5-42E4-82BB-DD4FB5522895}"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64786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C2251-16A5-42E4-82BB-DD4FB5522895}"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C4C9-8739-47B3-A5D7-6B3B3ACC42F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82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C2251-16A5-42E4-82BB-DD4FB5522895}"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C4C9-8739-47B3-A5D7-6B3B3ACC42FA}" type="slidenum">
              <a:rPr lang="en-US" smtClean="0"/>
              <a:t>‹#›</a:t>
            </a:fld>
            <a:endParaRPr lang="en-US"/>
          </a:p>
        </p:txBody>
      </p:sp>
    </p:spTree>
    <p:extLst>
      <p:ext uri="{BB962C8B-B14F-4D97-AF65-F5344CB8AC3E}">
        <p14:creationId xmlns:p14="http://schemas.microsoft.com/office/powerpoint/2010/main" val="102685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DC2251-16A5-42E4-82BB-DD4FB5522895}" type="datetimeFigureOut">
              <a:rPr lang="en-US" smtClean="0"/>
              <a:t>2/12/2016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F6C4C9-8739-47B3-A5D7-6B3B3ACC42FA}" type="slidenum">
              <a:rPr lang="en-US" smtClean="0"/>
              <a:t>‹#›</a:t>
            </a:fld>
            <a:endParaRPr lang="en-US"/>
          </a:p>
        </p:txBody>
      </p:sp>
    </p:spTree>
    <p:extLst>
      <p:ext uri="{BB962C8B-B14F-4D97-AF65-F5344CB8AC3E}">
        <p14:creationId xmlns:p14="http://schemas.microsoft.com/office/powerpoint/2010/main" val="233520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Conducting Research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299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Observation – Testing Method</a:t>
            </a:r>
            <a:endParaRPr lang="en-US" dirty="0"/>
          </a:p>
        </p:txBody>
      </p:sp>
      <p:sp>
        <p:nvSpPr>
          <p:cNvPr id="3" name="Content Placeholder 2"/>
          <p:cNvSpPr>
            <a:spLocks noGrp="1"/>
          </p:cNvSpPr>
          <p:nvPr>
            <p:ph idx="1"/>
          </p:nvPr>
        </p:nvSpPr>
        <p:spPr>
          <a:xfrm>
            <a:off x="1816101" y="2582332"/>
            <a:ext cx="7086599" cy="3318936"/>
          </a:xfrm>
        </p:spPr>
        <p:txBody>
          <a:bodyPr/>
          <a:lstStyle/>
          <a:p>
            <a:r>
              <a:rPr lang="en-US" dirty="0" smtClean="0"/>
              <a:t>Description – Measures various elements of human behavior (personality; ability) through testing</a:t>
            </a:r>
          </a:p>
          <a:p>
            <a:r>
              <a:rPr lang="en-US" dirty="0" smtClean="0"/>
              <a:t>Advantages – Enables researcher to gain insight into certain aspects of an individual’s behavior</a:t>
            </a:r>
          </a:p>
          <a:p>
            <a:r>
              <a:rPr lang="en-US" dirty="0" smtClean="0"/>
              <a:t>Disadvantages – Does not always provide complete representation of an individual’s true personality</a:t>
            </a:r>
            <a:endParaRPr lang="en-US" dirty="0"/>
          </a:p>
        </p:txBody>
      </p:sp>
      <p:pic>
        <p:nvPicPr>
          <p:cNvPr id="4" name="Picture 3"/>
          <p:cNvPicPr>
            <a:picLocks noChangeAspect="1"/>
          </p:cNvPicPr>
          <p:nvPr/>
        </p:nvPicPr>
        <p:blipFill>
          <a:blip r:embed="rId2"/>
          <a:stretch>
            <a:fillRect/>
          </a:stretch>
        </p:blipFill>
        <p:spPr>
          <a:xfrm>
            <a:off x="9483725" y="1908175"/>
            <a:ext cx="1962150" cy="2333625"/>
          </a:xfrm>
          <a:prstGeom prst="rect">
            <a:avLst/>
          </a:prstGeom>
        </p:spPr>
      </p:pic>
      <p:pic>
        <p:nvPicPr>
          <p:cNvPr id="5" name="Picture 4"/>
          <p:cNvPicPr>
            <a:picLocks noChangeAspect="1"/>
          </p:cNvPicPr>
          <p:nvPr/>
        </p:nvPicPr>
        <p:blipFill>
          <a:blip r:embed="rId3"/>
          <a:stretch>
            <a:fillRect/>
          </a:stretch>
        </p:blipFill>
        <p:spPr>
          <a:xfrm>
            <a:off x="9393237" y="4432300"/>
            <a:ext cx="2143125" cy="2143125"/>
          </a:xfrm>
          <a:prstGeom prst="rect">
            <a:avLst/>
          </a:prstGeom>
        </p:spPr>
      </p:pic>
    </p:spTree>
    <p:extLst>
      <p:ext uri="{BB962C8B-B14F-4D97-AF65-F5344CB8AC3E}">
        <p14:creationId xmlns:p14="http://schemas.microsoft.com/office/powerpoint/2010/main" val="2849076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Observation – Case-Study</a:t>
            </a:r>
            <a:endParaRPr lang="en-US" dirty="0"/>
          </a:p>
        </p:txBody>
      </p:sp>
      <p:sp>
        <p:nvSpPr>
          <p:cNvPr id="3" name="Content Placeholder 2"/>
          <p:cNvSpPr>
            <a:spLocks noGrp="1"/>
          </p:cNvSpPr>
          <p:nvPr>
            <p:ph idx="1"/>
          </p:nvPr>
        </p:nvSpPr>
        <p:spPr/>
        <p:txBody>
          <a:bodyPr/>
          <a:lstStyle/>
          <a:p>
            <a:r>
              <a:rPr lang="en-US" dirty="0" smtClean="0"/>
              <a:t>Description: In depth investigation of individual or small groups</a:t>
            </a:r>
          </a:p>
          <a:p>
            <a:r>
              <a:rPr lang="en-US" dirty="0" smtClean="0"/>
              <a:t>Advantage: Provides insight to specific cases</a:t>
            </a:r>
          </a:p>
          <a:p>
            <a:r>
              <a:rPr lang="en-US" dirty="0" smtClean="0"/>
              <a:t>Disadvantage: Interviewees may distort their past; Researchers may influence the answers (unintentionally, of course)</a:t>
            </a:r>
            <a:endParaRPr lang="en-US" dirty="0"/>
          </a:p>
        </p:txBody>
      </p:sp>
      <p:pic>
        <p:nvPicPr>
          <p:cNvPr id="4" name="Picture 3"/>
          <p:cNvPicPr>
            <a:picLocks noChangeAspect="1"/>
          </p:cNvPicPr>
          <p:nvPr/>
        </p:nvPicPr>
        <p:blipFill>
          <a:blip r:embed="rId2"/>
          <a:stretch>
            <a:fillRect/>
          </a:stretch>
        </p:blipFill>
        <p:spPr>
          <a:xfrm>
            <a:off x="1295401" y="4610100"/>
            <a:ext cx="2505075" cy="1828800"/>
          </a:xfrm>
          <a:prstGeom prst="rect">
            <a:avLst/>
          </a:prstGeom>
        </p:spPr>
      </p:pic>
    </p:spTree>
    <p:extLst>
      <p:ext uri="{BB962C8B-B14F-4D97-AF65-F5344CB8AC3E}">
        <p14:creationId xmlns:p14="http://schemas.microsoft.com/office/powerpoint/2010/main" val="385513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Observation - Longitudinal</a:t>
            </a:r>
            <a:endParaRPr lang="en-US" dirty="0"/>
          </a:p>
        </p:txBody>
      </p:sp>
      <p:sp>
        <p:nvSpPr>
          <p:cNvPr id="3" name="Content Placeholder 2"/>
          <p:cNvSpPr>
            <a:spLocks noGrp="1"/>
          </p:cNvSpPr>
          <p:nvPr>
            <p:ph idx="1"/>
          </p:nvPr>
        </p:nvSpPr>
        <p:spPr/>
        <p:txBody>
          <a:bodyPr/>
          <a:lstStyle/>
          <a:p>
            <a:r>
              <a:rPr lang="en-US" dirty="0" smtClean="0"/>
              <a:t>Description – Group of participants are observed at intervals over an extended period of time</a:t>
            </a:r>
          </a:p>
          <a:p>
            <a:r>
              <a:rPr lang="en-US" dirty="0" smtClean="0"/>
              <a:t>Advantages – Enables researches to see how individuals change over time</a:t>
            </a:r>
          </a:p>
          <a:p>
            <a:r>
              <a:rPr lang="en-US" dirty="0" smtClean="0"/>
              <a:t>Disadvantages – Time consuming; expensive; participants may not be available later on</a:t>
            </a:r>
            <a:endParaRPr lang="en-US" dirty="0"/>
          </a:p>
        </p:txBody>
      </p:sp>
      <p:pic>
        <p:nvPicPr>
          <p:cNvPr id="4" name="Picture 3"/>
          <p:cNvPicPr>
            <a:picLocks noChangeAspect="1"/>
          </p:cNvPicPr>
          <p:nvPr/>
        </p:nvPicPr>
        <p:blipFill>
          <a:blip r:embed="rId2"/>
          <a:stretch>
            <a:fillRect/>
          </a:stretch>
        </p:blipFill>
        <p:spPr>
          <a:xfrm>
            <a:off x="4486274" y="4352925"/>
            <a:ext cx="4962526" cy="2374446"/>
          </a:xfrm>
          <a:prstGeom prst="rect">
            <a:avLst/>
          </a:prstGeom>
        </p:spPr>
      </p:pic>
    </p:spTree>
    <p:extLst>
      <p:ext uri="{BB962C8B-B14F-4D97-AF65-F5344CB8AC3E}">
        <p14:creationId xmlns:p14="http://schemas.microsoft.com/office/powerpoint/2010/main" val="812701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Cross-Sectional</a:t>
            </a:r>
            <a:endParaRPr lang="en-US" dirty="0"/>
          </a:p>
        </p:txBody>
      </p:sp>
      <p:sp>
        <p:nvSpPr>
          <p:cNvPr id="3" name="Content Placeholder 2"/>
          <p:cNvSpPr>
            <a:spLocks noGrp="1"/>
          </p:cNvSpPr>
          <p:nvPr>
            <p:ph idx="1"/>
          </p:nvPr>
        </p:nvSpPr>
        <p:spPr/>
        <p:txBody>
          <a:bodyPr/>
          <a:lstStyle/>
          <a:p>
            <a:r>
              <a:rPr lang="en-US" dirty="0" smtClean="0"/>
              <a:t>Description – Compare the differences and similarities among people in different age groups at a given time</a:t>
            </a:r>
          </a:p>
          <a:p>
            <a:r>
              <a:rPr lang="en-US" dirty="0" smtClean="0"/>
              <a:t>Advantage - Less time consuming than longitudinal </a:t>
            </a:r>
          </a:p>
          <a:p>
            <a:r>
              <a:rPr lang="en-US" dirty="0" smtClean="0"/>
              <a:t>Disadvantages- Differences between the different groups could be for many reasons, so not as accurate</a:t>
            </a:r>
            <a:endParaRPr lang="en-US" dirty="0"/>
          </a:p>
        </p:txBody>
      </p:sp>
      <p:pic>
        <p:nvPicPr>
          <p:cNvPr id="4" name="Picture 3"/>
          <p:cNvPicPr>
            <a:picLocks noChangeAspect="1"/>
          </p:cNvPicPr>
          <p:nvPr/>
        </p:nvPicPr>
        <p:blipFill>
          <a:blip r:embed="rId2"/>
          <a:stretch>
            <a:fillRect/>
          </a:stretch>
        </p:blipFill>
        <p:spPr>
          <a:xfrm>
            <a:off x="5591174" y="4464049"/>
            <a:ext cx="4124325" cy="2278199"/>
          </a:xfrm>
          <a:prstGeom prst="rect">
            <a:avLst/>
          </a:prstGeom>
        </p:spPr>
      </p:pic>
    </p:spTree>
    <p:extLst>
      <p:ext uri="{BB962C8B-B14F-4D97-AF65-F5344CB8AC3E}">
        <p14:creationId xmlns:p14="http://schemas.microsoft.com/office/powerpoint/2010/main" val="809412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en-US" dirty="0" smtClean="0"/>
              <a:t>Naturalistic</a:t>
            </a:r>
            <a:endParaRPr lang="en-US" dirty="0"/>
          </a:p>
        </p:txBody>
      </p:sp>
      <p:sp>
        <p:nvSpPr>
          <p:cNvPr id="3" name="Content Placeholder 2"/>
          <p:cNvSpPr>
            <a:spLocks noGrp="1"/>
          </p:cNvSpPr>
          <p:nvPr>
            <p:ph idx="1"/>
          </p:nvPr>
        </p:nvSpPr>
        <p:spPr/>
        <p:txBody>
          <a:bodyPr/>
          <a:lstStyle/>
          <a:p>
            <a:r>
              <a:rPr lang="en-US" dirty="0" smtClean="0"/>
              <a:t>Observing behavior of people/animals in natural habitats</a:t>
            </a:r>
          </a:p>
          <a:p>
            <a:r>
              <a:rPr lang="en-US" dirty="0" smtClean="0"/>
              <a:t>Advantage- Witness subjects in real setting</a:t>
            </a:r>
          </a:p>
          <a:p>
            <a:r>
              <a:rPr lang="en-US" dirty="0" smtClean="0"/>
              <a:t>Disadvantage – Researchers have no control over setting; their presence may influence behaviors</a:t>
            </a:r>
            <a:endParaRPr lang="en-US" dirty="0"/>
          </a:p>
        </p:txBody>
      </p:sp>
      <p:pic>
        <p:nvPicPr>
          <p:cNvPr id="4" name="Picture 3"/>
          <p:cNvPicPr>
            <a:picLocks noChangeAspect="1"/>
          </p:cNvPicPr>
          <p:nvPr/>
        </p:nvPicPr>
        <p:blipFill>
          <a:blip r:embed="rId2"/>
          <a:stretch>
            <a:fillRect/>
          </a:stretch>
        </p:blipFill>
        <p:spPr>
          <a:xfrm>
            <a:off x="5602018" y="4144962"/>
            <a:ext cx="4076970" cy="2713038"/>
          </a:xfrm>
          <a:prstGeom prst="rect">
            <a:avLst/>
          </a:prstGeom>
        </p:spPr>
      </p:pic>
    </p:spTree>
    <p:extLst>
      <p:ext uri="{BB962C8B-B14F-4D97-AF65-F5344CB8AC3E}">
        <p14:creationId xmlns:p14="http://schemas.microsoft.com/office/powerpoint/2010/main" val="120758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Observation</a:t>
            </a:r>
            <a:endParaRPr lang="en-US" dirty="0"/>
          </a:p>
        </p:txBody>
      </p:sp>
      <p:sp>
        <p:nvSpPr>
          <p:cNvPr id="3" name="Content Placeholder 2"/>
          <p:cNvSpPr>
            <a:spLocks noGrp="1"/>
          </p:cNvSpPr>
          <p:nvPr>
            <p:ph idx="1"/>
          </p:nvPr>
        </p:nvSpPr>
        <p:spPr/>
        <p:txBody>
          <a:bodyPr/>
          <a:lstStyle/>
          <a:p>
            <a:r>
              <a:rPr lang="en-US" dirty="0" smtClean="0"/>
              <a:t>Participants are observed in lab setting</a:t>
            </a:r>
          </a:p>
          <a:p>
            <a:r>
              <a:rPr lang="en-US" dirty="0" smtClean="0"/>
              <a:t>Advantage – Very precise in controlling study</a:t>
            </a:r>
          </a:p>
          <a:p>
            <a:r>
              <a:rPr lang="en-US" dirty="0" smtClean="0"/>
              <a:t>Disadvantage- Labs cannot duplicate real-life environments</a:t>
            </a:r>
            <a:endParaRPr lang="en-US" dirty="0"/>
          </a:p>
        </p:txBody>
      </p:sp>
      <p:sp>
        <p:nvSpPr>
          <p:cNvPr id="4" name="AutoShape 2" descr="Image result for stanford prison experime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874712" y="4216400"/>
            <a:ext cx="1933575" cy="2371725"/>
          </a:xfrm>
          <a:prstGeom prst="rect">
            <a:avLst/>
          </a:prstGeom>
        </p:spPr>
      </p:pic>
      <p:pic>
        <p:nvPicPr>
          <p:cNvPr id="6" name="Picture 5"/>
          <p:cNvPicPr>
            <a:picLocks noChangeAspect="1"/>
          </p:cNvPicPr>
          <p:nvPr/>
        </p:nvPicPr>
        <p:blipFill>
          <a:blip r:embed="rId3"/>
          <a:stretch>
            <a:fillRect/>
          </a:stretch>
        </p:blipFill>
        <p:spPr>
          <a:xfrm>
            <a:off x="7011987" y="4393671"/>
            <a:ext cx="2486025" cy="1838325"/>
          </a:xfrm>
          <a:prstGeom prst="rect">
            <a:avLst/>
          </a:prstGeom>
        </p:spPr>
      </p:pic>
    </p:spTree>
    <p:extLst>
      <p:ext uri="{BB962C8B-B14F-4D97-AF65-F5344CB8AC3E}">
        <p14:creationId xmlns:p14="http://schemas.microsoft.com/office/powerpoint/2010/main" val="3294638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a:t>
            </a:r>
            <a:endParaRPr lang="en-US" dirty="0"/>
          </a:p>
        </p:txBody>
      </p:sp>
      <p:sp>
        <p:nvSpPr>
          <p:cNvPr id="3" name="Content Placeholder 2"/>
          <p:cNvSpPr>
            <a:spLocks noGrp="1"/>
          </p:cNvSpPr>
          <p:nvPr>
            <p:ph idx="1"/>
          </p:nvPr>
        </p:nvSpPr>
        <p:spPr/>
        <p:txBody>
          <a:bodyPr/>
          <a:lstStyle/>
          <a:p>
            <a:r>
              <a:rPr lang="en-US" dirty="0" smtClean="0"/>
              <a:t>Administer treatment, then observe to see how treatment influences behavior</a:t>
            </a:r>
          </a:p>
          <a:p>
            <a:r>
              <a:rPr lang="en-US" dirty="0" err="1" smtClean="0"/>
              <a:t>Adv</a:t>
            </a:r>
            <a:r>
              <a:rPr lang="en-US" dirty="0" smtClean="0"/>
              <a:t> – Can manipulate variables and determine cause/effect</a:t>
            </a:r>
          </a:p>
          <a:p>
            <a:r>
              <a:rPr lang="en-US" dirty="0" err="1" smtClean="0"/>
              <a:t>Disadv</a:t>
            </a:r>
            <a:r>
              <a:rPr lang="en-US" dirty="0" smtClean="0"/>
              <a:t>-Lab may not replicate real life; bias or ‘placebo effect’ </a:t>
            </a:r>
            <a:endParaRPr lang="en-US" dirty="0"/>
          </a:p>
        </p:txBody>
      </p:sp>
    </p:spTree>
    <p:extLst>
      <p:ext uri="{BB962C8B-B14F-4D97-AF65-F5344CB8AC3E}">
        <p14:creationId xmlns:p14="http://schemas.microsoft.com/office/powerpoint/2010/main" val="2688174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lstStyle/>
          <a:p>
            <a:r>
              <a:rPr lang="en-US" dirty="0" smtClean="0"/>
              <a:t>If someone told you to hurt another person that you did not know (and was no threat to you or anyone else), would you do it? </a:t>
            </a:r>
          </a:p>
          <a:p>
            <a:r>
              <a:rPr lang="en-US" dirty="0" smtClean="0"/>
              <a:t>What if that person was an authority? </a:t>
            </a:r>
            <a:br>
              <a:rPr lang="en-US" dirty="0" smtClean="0"/>
            </a:br>
            <a:endParaRPr lang="en-US" dirty="0" smtClean="0"/>
          </a:p>
        </p:txBody>
      </p:sp>
    </p:spTree>
    <p:extLst>
      <p:ext uri="{BB962C8B-B14F-4D97-AF65-F5344CB8AC3E}">
        <p14:creationId xmlns:p14="http://schemas.microsoft.com/office/powerpoint/2010/main" val="23828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Experimental Method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432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Experimental Method</a:t>
            </a:r>
            <a:endParaRPr lang="en-US" dirty="0"/>
          </a:p>
        </p:txBody>
      </p:sp>
      <p:sp>
        <p:nvSpPr>
          <p:cNvPr id="3" name="Content Placeholder 2"/>
          <p:cNvSpPr>
            <a:spLocks noGrp="1"/>
          </p:cNvSpPr>
          <p:nvPr>
            <p:ph idx="1"/>
          </p:nvPr>
        </p:nvSpPr>
        <p:spPr/>
        <p:txBody>
          <a:bodyPr/>
          <a:lstStyle/>
          <a:p>
            <a:r>
              <a:rPr lang="en-US" dirty="0" smtClean="0"/>
              <a:t>In an experiment, participants receive a treatment (change in room temperature; a drug; </a:t>
            </a:r>
            <a:r>
              <a:rPr lang="en-US" dirty="0" err="1" smtClean="0"/>
              <a:t>etc</a:t>
            </a:r>
            <a:r>
              <a:rPr lang="en-US" dirty="0" smtClean="0"/>
              <a:t>…)</a:t>
            </a:r>
          </a:p>
          <a:p>
            <a:r>
              <a:rPr lang="en-US" dirty="0" smtClean="0"/>
              <a:t>Researchers carefully observe the participants to determine how the treatment influences their behavior</a:t>
            </a:r>
            <a:endParaRPr lang="en-US" dirty="0"/>
          </a:p>
        </p:txBody>
      </p:sp>
    </p:spTree>
    <p:extLst>
      <p:ext uri="{BB962C8B-B14F-4D97-AF65-F5344CB8AC3E}">
        <p14:creationId xmlns:p14="http://schemas.microsoft.com/office/powerpoint/2010/main" val="103354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Scientific Method</a:t>
            </a:r>
            <a:endParaRPr lang="en-US" dirty="0"/>
          </a:p>
        </p:txBody>
      </p:sp>
      <p:sp>
        <p:nvSpPr>
          <p:cNvPr id="3" name="Content Placeholder 2"/>
          <p:cNvSpPr>
            <a:spLocks noGrp="1"/>
          </p:cNvSpPr>
          <p:nvPr>
            <p:ph idx="1"/>
          </p:nvPr>
        </p:nvSpPr>
        <p:spPr/>
        <p:txBody>
          <a:bodyPr>
            <a:normAutofit lnSpcReduction="10000"/>
          </a:bodyPr>
          <a:lstStyle/>
          <a:p>
            <a:r>
              <a:rPr lang="en-US" dirty="0" smtClean="0"/>
              <a:t>State the problem/Form the question</a:t>
            </a:r>
          </a:p>
          <a:p>
            <a:r>
              <a:rPr lang="en-US" dirty="0" smtClean="0"/>
              <a:t>Form a hypothesis (educated guess)</a:t>
            </a:r>
          </a:p>
          <a:p>
            <a:r>
              <a:rPr lang="en-US" dirty="0" smtClean="0"/>
              <a:t>Test the hypothesis</a:t>
            </a:r>
          </a:p>
          <a:p>
            <a:r>
              <a:rPr lang="en-US" dirty="0" smtClean="0"/>
              <a:t>Analyze the results</a:t>
            </a:r>
          </a:p>
          <a:p>
            <a:r>
              <a:rPr lang="en-US" dirty="0" smtClean="0"/>
              <a:t>Draw conclusions</a:t>
            </a:r>
          </a:p>
          <a:p>
            <a:pPr lvl="1"/>
            <a:r>
              <a:rPr lang="en-US" dirty="0" smtClean="0"/>
              <a:t>Does it replicate? </a:t>
            </a:r>
            <a:endParaRPr lang="en-US" dirty="0"/>
          </a:p>
          <a:p>
            <a:pPr lvl="1"/>
            <a:r>
              <a:rPr lang="en-US" dirty="0" smtClean="0"/>
              <a:t>What are some new questions that can be asked?</a:t>
            </a:r>
            <a:endParaRPr lang="en-US" dirty="0"/>
          </a:p>
        </p:txBody>
      </p:sp>
    </p:spTree>
    <p:extLst>
      <p:ext uri="{BB962C8B-B14F-4D97-AF65-F5344CB8AC3E}">
        <p14:creationId xmlns:p14="http://schemas.microsoft.com/office/powerpoint/2010/main" val="2575362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and Dependent Variables</a:t>
            </a:r>
            <a:endParaRPr lang="en-US" dirty="0"/>
          </a:p>
        </p:txBody>
      </p:sp>
      <p:sp>
        <p:nvSpPr>
          <p:cNvPr id="3" name="Content Placeholder 2"/>
          <p:cNvSpPr>
            <a:spLocks noGrp="1"/>
          </p:cNvSpPr>
          <p:nvPr>
            <p:ph idx="1"/>
          </p:nvPr>
        </p:nvSpPr>
        <p:spPr/>
        <p:txBody>
          <a:bodyPr>
            <a:normAutofit/>
          </a:bodyPr>
          <a:lstStyle/>
          <a:p>
            <a:r>
              <a:rPr lang="en-US" b="1" dirty="0" smtClean="0"/>
              <a:t>Independent Variable: </a:t>
            </a:r>
            <a:r>
              <a:rPr lang="en-US" dirty="0" smtClean="0"/>
              <a:t>the factor that researchers can manipulate so that they can determine its effect</a:t>
            </a:r>
          </a:p>
          <a:p>
            <a:r>
              <a:rPr lang="en-US" b="1" dirty="0" smtClean="0"/>
              <a:t>Dependent Variable: </a:t>
            </a:r>
            <a:r>
              <a:rPr lang="en-US" dirty="0" smtClean="0"/>
              <a:t>The factor that is being measured; responds to independent </a:t>
            </a:r>
            <a:r>
              <a:rPr lang="en-US" dirty="0" smtClean="0"/>
              <a:t>variable</a:t>
            </a:r>
            <a:endParaRPr lang="en-US" dirty="0" smtClean="0"/>
          </a:p>
        </p:txBody>
      </p:sp>
    </p:spTree>
    <p:extLst>
      <p:ext uri="{BB962C8B-B14F-4D97-AF65-F5344CB8AC3E}">
        <p14:creationId xmlns:p14="http://schemas.microsoft.com/office/powerpoint/2010/main" val="540153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v. Control Group</a:t>
            </a:r>
            <a:endParaRPr lang="en-US" dirty="0"/>
          </a:p>
        </p:txBody>
      </p:sp>
      <p:sp>
        <p:nvSpPr>
          <p:cNvPr id="3" name="Content Placeholder 2"/>
          <p:cNvSpPr>
            <a:spLocks noGrp="1"/>
          </p:cNvSpPr>
          <p:nvPr>
            <p:ph idx="1"/>
          </p:nvPr>
        </p:nvSpPr>
        <p:spPr/>
        <p:txBody>
          <a:bodyPr/>
          <a:lstStyle/>
          <a:p>
            <a:r>
              <a:rPr lang="en-US" b="1" dirty="0"/>
              <a:t>Experimental Group: </a:t>
            </a:r>
            <a:r>
              <a:rPr lang="en-US" dirty="0"/>
              <a:t>The group that receives the treatment</a:t>
            </a:r>
          </a:p>
          <a:p>
            <a:r>
              <a:rPr lang="en-US" b="1" dirty="0"/>
              <a:t>Control Group:</a:t>
            </a:r>
            <a:r>
              <a:rPr lang="en-US" dirty="0"/>
              <a:t> The group that does not receive the treatment</a:t>
            </a:r>
            <a:endParaRPr lang="en-US" b="1" dirty="0"/>
          </a:p>
          <a:p>
            <a:r>
              <a:rPr lang="en-US" b="1" dirty="0"/>
              <a:t>Controlled Experiment: </a:t>
            </a:r>
            <a:r>
              <a:rPr lang="en-US" dirty="0"/>
              <a:t>An experiment that uses control and experimental groups</a:t>
            </a:r>
          </a:p>
          <a:p>
            <a:endParaRPr lang="en-US" dirty="0"/>
          </a:p>
        </p:txBody>
      </p:sp>
    </p:spTree>
    <p:extLst>
      <p:ext uri="{BB962C8B-B14F-4D97-AF65-F5344CB8AC3E}">
        <p14:creationId xmlns:p14="http://schemas.microsoft.com/office/powerpoint/2010/main" val="3172900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Placebo Effect</a:t>
            </a:r>
            <a:endParaRPr lang="en-US" b="1" dirty="0"/>
          </a:p>
        </p:txBody>
      </p:sp>
      <p:sp>
        <p:nvSpPr>
          <p:cNvPr id="3" name="Content Placeholder 2"/>
          <p:cNvSpPr>
            <a:spLocks noGrp="1"/>
          </p:cNvSpPr>
          <p:nvPr>
            <p:ph idx="1"/>
          </p:nvPr>
        </p:nvSpPr>
        <p:spPr/>
        <p:txBody>
          <a:bodyPr/>
          <a:lstStyle/>
          <a:p>
            <a:r>
              <a:rPr lang="en-US" b="1" dirty="0" smtClean="0"/>
              <a:t>Placebo</a:t>
            </a:r>
            <a:r>
              <a:rPr lang="en-US" dirty="0" smtClean="0"/>
              <a:t>: a substance or treatment that has no effect apart from a person’s belief in it</a:t>
            </a:r>
          </a:p>
        </p:txBody>
      </p:sp>
    </p:spTree>
    <p:extLst>
      <p:ext uri="{BB962C8B-B14F-4D97-AF65-F5344CB8AC3E}">
        <p14:creationId xmlns:p14="http://schemas.microsoft.com/office/powerpoint/2010/main" val="1552223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Single-Blind vs. Double Blind Studies</a:t>
            </a:r>
            <a:endParaRPr lang="en-US" b="1" dirty="0"/>
          </a:p>
        </p:txBody>
      </p:sp>
      <p:sp>
        <p:nvSpPr>
          <p:cNvPr id="3" name="Content Placeholder 2"/>
          <p:cNvSpPr>
            <a:spLocks noGrp="1"/>
          </p:cNvSpPr>
          <p:nvPr>
            <p:ph idx="1"/>
          </p:nvPr>
        </p:nvSpPr>
        <p:spPr/>
        <p:txBody>
          <a:bodyPr/>
          <a:lstStyle/>
          <a:p>
            <a:r>
              <a:rPr lang="en-US" b="1" dirty="0" smtClean="0"/>
              <a:t>Single Blind: </a:t>
            </a:r>
            <a:r>
              <a:rPr lang="en-US" dirty="0" smtClean="0"/>
              <a:t>A study in which the participants are unaware of whether they are in the control group or the experimental group</a:t>
            </a:r>
          </a:p>
          <a:p>
            <a:r>
              <a:rPr lang="en-US" b="1" dirty="0" smtClean="0"/>
              <a:t>Double Blind: </a:t>
            </a:r>
            <a:r>
              <a:rPr lang="en-US" dirty="0" smtClean="0"/>
              <a:t>An experiment in which neither the participant nor the researcher knows whether the participant has received the treatment or the placebo</a:t>
            </a:r>
          </a:p>
          <a:p>
            <a:pPr lvl="1"/>
            <a:r>
              <a:rPr lang="en-US" b="1" dirty="0" smtClean="0"/>
              <a:t>Required by Food and Drug Administration</a:t>
            </a:r>
          </a:p>
          <a:p>
            <a:pPr lvl="1"/>
            <a:r>
              <a:rPr lang="en-US" b="1" dirty="0" smtClean="0"/>
              <a:t>Results remain unbiased</a:t>
            </a:r>
            <a:endParaRPr lang="en-US" b="1" dirty="0"/>
          </a:p>
        </p:txBody>
      </p:sp>
    </p:spTree>
    <p:extLst>
      <p:ext uri="{BB962C8B-B14F-4D97-AF65-F5344CB8AC3E}">
        <p14:creationId xmlns:p14="http://schemas.microsoft.com/office/powerpoint/2010/main" val="3225927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Pretend that you’ve done a controlled experiment.  The experiment studies the effect of caffeine on student test scores. </a:t>
            </a:r>
            <a:br>
              <a:rPr lang="en-US" dirty="0" smtClean="0"/>
            </a:br>
            <a:r>
              <a:rPr lang="en-US" dirty="0" smtClean="0"/>
              <a:t>Write an imaginary report that explains the findings (you may make them up).  Write what the study was about, stating the independent variable, the dependent variable, and the placebo.  Include single-blind or double-blind study.  </a:t>
            </a:r>
            <a:br>
              <a:rPr lang="en-US" dirty="0" smtClean="0"/>
            </a:br>
            <a:r>
              <a:rPr lang="en-US" dirty="0" smtClean="0"/>
              <a:t/>
            </a:r>
            <a:br>
              <a:rPr lang="en-US" dirty="0" smtClean="0"/>
            </a:br>
            <a:r>
              <a:rPr lang="en-US" dirty="0" smtClean="0"/>
              <a:t>If you want, you can make up your own study. </a:t>
            </a:r>
            <a:endParaRPr lang="en-US" dirty="0"/>
          </a:p>
        </p:txBody>
      </p:sp>
    </p:spTree>
    <p:extLst>
      <p:ext uri="{BB962C8B-B14F-4D97-AF65-F5344CB8AC3E}">
        <p14:creationId xmlns:p14="http://schemas.microsoft.com/office/powerpoint/2010/main" val="325345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 question</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step in method</a:t>
            </a:r>
          </a:p>
          <a:p>
            <a:r>
              <a:rPr lang="en-US" dirty="0" smtClean="0"/>
              <a:t>Often based on every day behaviors</a:t>
            </a:r>
          </a:p>
          <a:p>
            <a:pPr lvl="1"/>
            <a:r>
              <a:rPr lang="en-US" dirty="0" smtClean="0"/>
              <a:t>Constructs – Things that cannot be seen, touched, or measured directly</a:t>
            </a:r>
          </a:p>
          <a:p>
            <a:pPr lvl="1"/>
            <a:r>
              <a:rPr lang="en-US" dirty="0" smtClean="0"/>
              <a:t>Because of constructs, most research is based on behaviors, not thoughts</a:t>
            </a:r>
          </a:p>
          <a:p>
            <a:r>
              <a:rPr lang="en-US" dirty="0" smtClean="0"/>
              <a:t>Questions arise from daily experience, psychological theory, folklore, etc…</a:t>
            </a:r>
          </a:p>
          <a:p>
            <a:pPr lvl="1"/>
            <a:r>
              <a:rPr lang="en-US" dirty="0" smtClean="0"/>
              <a:t>Are two heads better than one? </a:t>
            </a:r>
          </a:p>
          <a:p>
            <a:pPr lvl="1"/>
            <a:endParaRPr lang="en-US" dirty="0"/>
          </a:p>
        </p:txBody>
      </p:sp>
    </p:spTree>
    <p:extLst>
      <p:ext uri="{BB962C8B-B14F-4D97-AF65-F5344CB8AC3E}">
        <p14:creationId xmlns:p14="http://schemas.microsoft.com/office/powerpoint/2010/main" val="342437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 hypothesis</a:t>
            </a:r>
            <a:endParaRPr lang="en-US" dirty="0"/>
          </a:p>
        </p:txBody>
      </p:sp>
      <p:sp>
        <p:nvSpPr>
          <p:cNvPr id="3" name="Content Placeholder 2"/>
          <p:cNvSpPr>
            <a:spLocks noGrp="1"/>
          </p:cNvSpPr>
          <p:nvPr>
            <p:ph idx="1"/>
          </p:nvPr>
        </p:nvSpPr>
        <p:spPr/>
        <p:txBody>
          <a:bodyPr/>
          <a:lstStyle/>
          <a:p>
            <a:r>
              <a:rPr lang="en-US" dirty="0" smtClean="0"/>
              <a:t>After forming a question, make an educated guess about the answer (hypothesis)</a:t>
            </a:r>
          </a:p>
          <a:p>
            <a:r>
              <a:rPr lang="en-US" dirty="0" smtClean="0"/>
              <a:t>May be an ‘if-then’ statement</a:t>
            </a:r>
            <a:endParaRPr lang="en-US" dirty="0"/>
          </a:p>
        </p:txBody>
      </p:sp>
    </p:spTree>
    <p:extLst>
      <p:ext uri="{BB962C8B-B14F-4D97-AF65-F5344CB8AC3E}">
        <p14:creationId xmlns:p14="http://schemas.microsoft.com/office/powerpoint/2010/main" val="278067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Hypothesis</a:t>
            </a:r>
            <a:endParaRPr lang="en-US" dirty="0"/>
          </a:p>
        </p:txBody>
      </p:sp>
      <p:sp>
        <p:nvSpPr>
          <p:cNvPr id="3" name="Content Placeholder 2"/>
          <p:cNvSpPr>
            <a:spLocks noGrp="1"/>
          </p:cNvSpPr>
          <p:nvPr>
            <p:ph idx="1"/>
          </p:nvPr>
        </p:nvSpPr>
        <p:spPr/>
        <p:txBody>
          <a:bodyPr/>
          <a:lstStyle/>
          <a:p>
            <a:r>
              <a:rPr lang="en-US" dirty="0" smtClean="0"/>
              <a:t>It cannot be considered true until it is scientifically tested and proven</a:t>
            </a:r>
            <a:endParaRPr lang="en-US" dirty="0"/>
          </a:p>
        </p:txBody>
      </p:sp>
    </p:spTree>
    <p:extLst>
      <p:ext uri="{BB962C8B-B14F-4D97-AF65-F5344CB8AC3E}">
        <p14:creationId xmlns:p14="http://schemas.microsoft.com/office/powerpoint/2010/main" val="3144468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3" name="Content Placeholder 2"/>
          <p:cNvSpPr>
            <a:spLocks noGrp="1"/>
          </p:cNvSpPr>
          <p:nvPr>
            <p:ph idx="1"/>
          </p:nvPr>
        </p:nvSpPr>
        <p:spPr/>
        <p:txBody>
          <a:bodyPr/>
          <a:lstStyle/>
          <a:p>
            <a:r>
              <a:rPr lang="en-US" dirty="0" smtClean="0"/>
              <a:t>Determine what findings mean</a:t>
            </a:r>
          </a:p>
          <a:p>
            <a:r>
              <a:rPr lang="en-US" dirty="0" smtClean="0"/>
              <a:t>Patterns and relationships within data</a:t>
            </a:r>
          </a:p>
          <a:p>
            <a:r>
              <a:rPr lang="en-US" dirty="0" smtClean="0"/>
              <a:t>The more data, the more complex</a:t>
            </a:r>
            <a:endParaRPr lang="en-US" dirty="0"/>
          </a:p>
        </p:txBody>
      </p:sp>
    </p:spTree>
    <p:extLst>
      <p:ext uri="{BB962C8B-B14F-4D97-AF65-F5344CB8AC3E}">
        <p14:creationId xmlns:p14="http://schemas.microsoft.com/office/powerpoint/2010/main" val="418812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Conclusions</a:t>
            </a:r>
            <a:endParaRPr lang="en-US" dirty="0"/>
          </a:p>
        </p:txBody>
      </p:sp>
      <p:sp>
        <p:nvSpPr>
          <p:cNvPr id="3" name="Content Placeholder 2"/>
          <p:cNvSpPr>
            <a:spLocks noGrp="1"/>
          </p:cNvSpPr>
          <p:nvPr>
            <p:ph idx="1"/>
          </p:nvPr>
        </p:nvSpPr>
        <p:spPr/>
        <p:txBody>
          <a:bodyPr/>
          <a:lstStyle/>
          <a:p>
            <a:r>
              <a:rPr lang="en-US" dirty="0" smtClean="0"/>
              <a:t>If data does not align with hypothesis, must often change the belief/hypothesis</a:t>
            </a:r>
            <a:endParaRPr lang="en-US" dirty="0"/>
          </a:p>
        </p:txBody>
      </p:sp>
    </p:spTree>
    <p:extLst>
      <p:ext uri="{BB962C8B-B14F-4D97-AF65-F5344CB8AC3E}">
        <p14:creationId xmlns:p14="http://schemas.microsoft.com/office/powerpoint/2010/main" val="7802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In order for study to be valid, must be able to be replicated with same results</a:t>
            </a:r>
          </a:p>
          <a:p>
            <a:pPr lvl="1"/>
            <a:r>
              <a:rPr lang="en-US" dirty="0" smtClean="0"/>
              <a:t>Should perform studies on various genders, ages, ethnicities, etc… to ensure validity</a:t>
            </a:r>
          </a:p>
          <a:p>
            <a:r>
              <a:rPr lang="en-US" dirty="0" smtClean="0"/>
              <a:t>Once study is completed, new questions may arise and process starts over</a:t>
            </a:r>
          </a:p>
          <a:p>
            <a:endParaRPr lang="en-US" dirty="0"/>
          </a:p>
        </p:txBody>
      </p:sp>
    </p:spTree>
    <p:extLst>
      <p:ext uri="{BB962C8B-B14F-4D97-AF65-F5344CB8AC3E}">
        <p14:creationId xmlns:p14="http://schemas.microsoft.com/office/powerpoint/2010/main" val="281902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Observation – Survey Method</a:t>
            </a:r>
            <a:endParaRPr lang="en-US" dirty="0"/>
          </a:p>
        </p:txBody>
      </p:sp>
      <p:sp>
        <p:nvSpPr>
          <p:cNvPr id="3" name="Content Placeholder 2"/>
          <p:cNvSpPr>
            <a:spLocks noGrp="1"/>
          </p:cNvSpPr>
          <p:nvPr>
            <p:ph idx="1"/>
          </p:nvPr>
        </p:nvSpPr>
        <p:spPr/>
        <p:txBody>
          <a:bodyPr/>
          <a:lstStyle/>
          <a:p>
            <a:r>
              <a:rPr lang="en-US" dirty="0" smtClean="0"/>
              <a:t>Description - People respond to a series of questions on a subject</a:t>
            </a:r>
          </a:p>
          <a:p>
            <a:r>
              <a:rPr lang="en-US" dirty="0" smtClean="0"/>
              <a:t>Advantages- Enables researchers to gather info about large numbers of people</a:t>
            </a:r>
          </a:p>
          <a:p>
            <a:r>
              <a:rPr lang="en-US" dirty="0" smtClean="0"/>
              <a:t>Disadvantages – People may not be honest; Survey samples may not reflect target population</a:t>
            </a:r>
            <a:endParaRPr lang="en-US" dirty="0"/>
          </a:p>
        </p:txBody>
      </p:sp>
      <p:sp>
        <p:nvSpPr>
          <p:cNvPr id="4" name="AutoShape 2" descr="Image result for survey method"/>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527800" y="4451115"/>
            <a:ext cx="1944687" cy="1584560"/>
          </a:xfrm>
          <a:prstGeom prst="rect">
            <a:avLst/>
          </a:prstGeom>
        </p:spPr>
      </p:pic>
    </p:spTree>
    <p:extLst>
      <p:ext uri="{BB962C8B-B14F-4D97-AF65-F5344CB8AC3E}">
        <p14:creationId xmlns:p14="http://schemas.microsoft.com/office/powerpoint/2010/main" val="3135100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665</TotalTime>
  <Words>769</Words>
  <Application>Microsoft Office PowerPoint</Application>
  <PresentationFormat>Widescreen</PresentationFormat>
  <Paragraphs>86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Conducting Research</vt:lpstr>
      <vt:lpstr>Steps in Scientific Method</vt:lpstr>
      <vt:lpstr>Form a question</vt:lpstr>
      <vt:lpstr>Form a hypothesis</vt:lpstr>
      <vt:lpstr>Test Hypothesis</vt:lpstr>
      <vt:lpstr>Analyze Results</vt:lpstr>
      <vt:lpstr>Draw Conclusions</vt:lpstr>
      <vt:lpstr>Replication?</vt:lpstr>
      <vt:lpstr>Methods of Observation – Survey Method</vt:lpstr>
      <vt:lpstr>Methods of Observation – Testing Method</vt:lpstr>
      <vt:lpstr>Method of Observation – Case-Study</vt:lpstr>
      <vt:lpstr>Methods of Observation - Longitudinal</vt:lpstr>
      <vt:lpstr>Cross-Sectional</vt:lpstr>
      <vt:lpstr>Naturalistic</vt:lpstr>
      <vt:lpstr>Laboratory Observation</vt:lpstr>
      <vt:lpstr>Experimental Method</vt:lpstr>
      <vt:lpstr>Question: </vt:lpstr>
      <vt:lpstr>Experimental Method</vt:lpstr>
      <vt:lpstr>The Experimental Method</vt:lpstr>
      <vt:lpstr>Independent and Dependent Variables</vt:lpstr>
      <vt:lpstr>Experimental v. Control Group</vt:lpstr>
      <vt:lpstr>Placebo Effect</vt:lpstr>
      <vt:lpstr>Single-Blind vs. Double Blind Studies</vt:lpstr>
      <vt:lpstr>Activity</vt:lpstr>
    </vt:vector>
  </TitlesOfParts>
  <Company>Harford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Bayne, Ryan</dc:creator>
  <cp:lastModifiedBy>Bayne, Ryan</cp:lastModifiedBy>
  <cp:revision>15</cp:revision>
  <dcterms:created xsi:type="dcterms:W3CDTF">2015-09-15T11:23:27Z</dcterms:created>
  <dcterms:modified xsi:type="dcterms:W3CDTF">2016-02-12T13:59:44Z</dcterms:modified>
</cp:coreProperties>
</file>