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12" r:id="rId3"/>
    <p:sldId id="283" r:id="rId4"/>
    <p:sldId id="284" r:id="rId5"/>
    <p:sldId id="289" r:id="rId6"/>
    <p:sldId id="290" r:id="rId7"/>
    <p:sldId id="291" r:id="rId8"/>
    <p:sldId id="292" r:id="rId9"/>
    <p:sldId id="293" r:id="rId10"/>
    <p:sldId id="294" r:id="rId11"/>
    <p:sldId id="295" r:id="rId12"/>
    <p:sldId id="261" r:id="rId13"/>
    <p:sldId id="299" r:id="rId14"/>
    <p:sldId id="300" r:id="rId15"/>
    <p:sldId id="302" r:id="rId16"/>
    <p:sldId id="301" r:id="rId17"/>
    <p:sldId id="303" r:id="rId18"/>
    <p:sldId id="305" r:id="rId19"/>
    <p:sldId id="304" r:id="rId20"/>
    <p:sldId id="306" r:id="rId21"/>
    <p:sldId id="308" r:id="rId22"/>
    <p:sldId id="307" r:id="rId23"/>
    <p:sldId id="309" r:id="rId24"/>
    <p:sldId id="310" r:id="rId25"/>
    <p:sldId id="31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246" y="96"/>
      </p:cViewPr>
      <p:guideLst>
        <p:guide orient="horz" pos="2160"/>
        <p:guide pos="2880"/>
      </p:guideLst>
    </p:cSldViewPr>
  </p:slideViewPr>
  <p:notesTextViewPr>
    <p:cViewPr>
      <p:scale>
        <a:sx n="1" d="1"/>
        <a:sy n="1" d="1"/>
      </p:scale>
      <p:origin x="0" y="0"/>
    </p:cViewPr>
  </p:notesTextViewPr>
  <p:sorterViewPr>
    <p:cViewPr>
      <p:scale>
        <a:sx n="100" d="100"/>
        <a:sy n="100" d="100"/>
      </p:scale>
      <p:origin x="0" y="-77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F01E5-EAA7-4F88-8806-9B4F19378AA8}" type="datetimeFigureOut">
              <a:rPr lang="en-US" smtClean="0"/>
              <a:t>10/30/2019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5CC20E-63D1-4656-A51B-5CA37E14A906}" type="slidenum">
              <a:rPr lang="en-US" smtClean="0"/>
              <a:t>‹#›</a:t>
            </a:fld>
            <a:endParaRPr lang="en-US"/>
          </a:p>
        </p:txBody>
      </p:sp>
    </p:spTree>
    <p:extLst>
      <p:ext uri="{BB962C8B-B14F-4D97-AF65-F5344CB8AC3E}">
        <p14:creationId xmlns:p14="http://schemas.microsoft.com/office/powerpoint/2010/main" val="3947931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CC20E-63D1-4656-A51B-5CA37E14A906}" type="slidenum">
              <a:rPr lang="en-US" smtClean="0"/>
              <a:t>3</a:t>
            </a:fld>
            <a:endParaRPr lang="en-US"/>
          </a:p>
        </p:txBody>
      </p:sp>
    </p:spTree>
    <p:extLst>
      <p:ext uri="{BB962C8B-B14F-4D97-AF65-F5344CB8AC3E}">
        <p14:creationId xmlns:p14="http://schemas.microsoft.com/office/powerpoint/2010/main" val="884530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F163ED-4317-4EA0-95A4-0D490D6C68A4}"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2318502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F163ED-4317-4EA0-95A4-0D490D6C68A4}"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392934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F163ED-4317-4EA0-95A4-0D490D6C68A4}"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2662705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F163ED-4317-4EA0-95A4-0D490D6C68A4}"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208393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F163ED-4317-4EA0-95A4-0D490D6C68A4}"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306065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F163ED-4317-4EA0-95A4-0D490D6C68A4}"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1145000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F163ED-4317-4EA0-95A4-0D490D6C68A4}" type="datetimeFigureOut">
              <a:rPr lang="en-US" smtClean="0"/>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122089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F163ED-4317-4EA0-95A4-0D490D6C68A4}" type="datetimeFigureOut">
              <a:rPr lang="en-US" smtClean="0"/>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3182553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F163ED-4317-4EA0-95A4-0D490D6C68A4}" type="datetimeFigureOut">
              <a:rPr lang="en-US" smtClean="0"/>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240326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F163ED-4317-4EA0-95A4-0D490D6C68A4}"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406622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F163ED-4317-4EA0-95A4-0D490D6C68A4}"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5ECA5-0068-4A93-BC43-F65B57C196E5}" type="slidenum">
              <a:rPr lang="en-US" smtClean="0"/>
              <a:t>‹#›</a:t>
            </a:fld>
            <a:endParaRPr lang="en-US"/>
          </a:p>
        </p:txBody>
      </p:sp>
    </p:spTree>
    <p:extLst>
      <p:ext uri="{BB962C8B-B14F-4D97-AF65-F5344CB8AC3E}">
        <p14:creationId xmlns:p14="http://schemas.microsoft.com/office/powerpoint/2010/main" val="89378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163ED-4317-4EA0-95A4-0D490D6C68A4}" type="datetimeFigureOut">
              <a:rPr lang="en-US" smtClean="0"/>
              <a:t>10/30/2019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5ECA5-0068-4A93-BC43-F65B57C196E5}" type="slidenum">
              <a:rPr lang="en-US" smtClean="0"/>
              <a:t>‹#›</a:t>
            </a:fld>
            <a:endParaRPr lang="en-US"/>
          </a:p>
        </p:txBody>
      </p:sp>
    </p:spTree>
    <p:extLst>
      <p:ext uri="{BB962C8B-B14F-4D97-AF65-F5344CB8AC3E}">
        <p14:creationId xmlns:p14="http://schemas.microsoft.com/office/powerpoint/2010/main" val="1194739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hyperlink" Target="https://www.youtube.com/watch?v=4lJ6Pwb15JY"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hyperlink" Target="https://www.youtube.com/watch?v=cv2tOE4ioCI"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hyperlink" Target="https://www.youtube.com/watch?v=dMvUhJZtnjg" TargetMode="External"/><Relationship Id="rId5" Type="http://schemas.openxmlformats.org/officeDocument/2006/relationships/hyperlink" Target="https://www.youtube.com/watch?v=-IDxcIye5HQ" TargetMode="Externa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hyperlink" Target="http://www.history.com/topics/inventions/thomas-edison/videos" TargetMode="External"/><Relationship Id="rId3" Type="http://schemas.openxmlformats.org/officeDocument/2006/relationships/image" Target="../media/image44.png"/><Relationship Id="rId7" Type="http://schemas.openxmlformats.org/officeDocument/2006/relationships/hyperlink" Target="https://upload.wikimedia.org/wikipedia/commons/6/6f/Leonard_Cushing_Kinetograph_1894.ogv" TargetMode="Externa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hyperlink" Target="https://upload.wikimedia.org/wikipedia/commons/transcoded/5/55/A_Day_with_Thomas_Edison_(1922).webm/A_Day_with_Thomas_Edison_(1922).webm.360p.webm"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r6tRp-zRUJs"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pbs.org/wgbh/amex/chicago/peopleevents/p_field.html"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0"/>
            <a:ext cx="9144000" cy="6781800"/>
          </a:xfrm>
        </p:spPr>
        <p:txBody>
          <a:bodyPr>
            <a:noAutofit/>
          </a:bodyPr>
          <a:lstStyle/>
          <a:p>
            <a:r>
              <a:rPr lang="en-US" sz="11500" dirty="0">
                <a:ln>
                  <a:solidFill>
                    <a:sysClr val="windowText" lastClr="000000"/>
                  </a:solidFill>
                </a:ln>
                <a:solidFill>
                  <a:schemeClr val="bg1"/>
                </a:solidFill>
                <a:effectLst>
                  <a:glow rad="101600">
                    <a:schemeClr val="accent1">
                      <a:satMod val="175000"/>
                      <a:alpha val="40000"/>
                    </a:schemeClr>
                  </a:glow>
                </a:effectLst>
                <a:latin typeface="Century Gothic" panose="020B0502020202020204" pitchFamily="34" charset="0"/>
              </a:rPr>
              <a:t>Rise of Industrial America </a:t>
            </a:r>
            <a:br>
              <a:rPr lang="en-US" sz="11500" dirty="0">
                <a:ln>
                  <a:solidFill>
                    <a:sysClr val="windowText" lastClr="000000"/>
                  </a:solidFill>
                </a:ln>
                <a:solidFill>
                  <a:schemeClr val="bg1"/>
                </a:solidFill>
                <a:effectLst>
                  <a:glow rad="101600">
                    <a:schemeClr val="accent1">
                      <a:satMod val="175000"/>
                      <a:alpha val="40000"/>
                    </a:schemeClr>
                  </a:glow>
                </a:effectLst>
                <a:latin typeface="Century Gothic" panose="020B0502020202020204" pitchFamily="34" charset="0"/>
              </a:rPr>
            </a:br>
            <a:r>
              <a:rPr lang="en-US" sz="11500" dirty="0">
                <a:ln>
                  <a:solidFill>
                    <a:sysClr val="windowText" lastClr="000000"/>
                  </a:solidFill>
                </a:ln>
                <a:solidFill>
                  <a:schemeClr val="bg1"/>
                </a:solidFill>
                <a:effectLst>
                  <a:glow rad="101600">
                    <a:schemeClr val="accent1">
                      <a:satMod val="175000"/>
                      <a:alpha val="40000"/>
                    </a:schemeClr>
                  </a:glow>
                </a:effectLst>
                <a:latin typeface="Century Gothic" panose="020B0502020202020204" pitchFamily="34" charset="0"/>
              </a:rPr>
              <a:t>1865-1900</a:t>
            </a:r>
          </a:p>
        </p:txBody>
      </p:sp>
    </p:spTree>
    <p:extLst>
      <p:ext uri="{BB962C8B-B14F-4D97-AF65-F5344CB8AC3E}">
        <p14:creationId xmlns:p14="http://schemas.microsoft.com/office/powerpoint/2010/main" val="1170866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
        <p:nvSpPr>
          <p:cNvPr id="2" name="TextBox 1"/>
          <p:cNvSpPr txBox="1"/>
          <p:nvPr/>
        </p:nvSpPr>
        <p:spPr>
          <a:xfrm>
            <a:off x="76200" y="3496955"/>
            <a:ext cx="5181599" cy="2308324"/>
          </a:xfrm>
          <a:prstGeom prst="rect">
            <a:avLst/>
          </a:prstGeom>
          <a:noFill/>
        </p:spPr>
        <p:txBody>
          <a:bodyPr wrap="square" rtlCol="0">
            <a:spAutoFit/>
          </a:bodyPr>
          <a:lstStyle/>
          <a:p>
            <a:r>
              <a:rPr lang="en-US" sz="4800" b="1" dirty="0">
                <a:ln>
                  <a:solidFill>
                    <a:sysClr val="windowText" lastClr="000000"/>
                  </a:solidFill>
                </a:ln>
                <a:solidFill>
                  <a:schemeClr val="bg1"/>
                </a:solidFill>
                <a:latin typeface="Century Gothic" panose="020B0502020202020204" pitchFamily="34" charset="0"/>
              </a:rPr>
              <a:t>Charles Schwab:</a:t>
            </a:r>
          </a:p>
          <a:p>
            <a:r>
              <a:rPr lang="en-US" sz="4800" b="1" dirty="0">
                <a:ln>
                  <a:solidFill>
                    <a:sysClr val="windowText" lastClr="000000"/>
                  </a:solidFill>
                </a:ln>
                <a:solidFill>
                  <a:schemeClr val="bg1"/>
                </a:solidFill>
                <a:latin typeface="Century Gothic" panose="020B0502020202020204" pitchFamily="34" charset="0"/>
              </a:rPr>
              <a:t>Made his fortune in steel</a:t>
            </a:r>
          </a:p>
        </p:txBody>
      </p:sp>
      <p:sp>
        <p:nvSpPr>
          <p:cNvPr id="3" name="Rectangle 2"/>
          <p:cNvSpPr/>
          <p:nvPr/>
        </p:nvSpPr>
        <p:spPr>
          <a:xfrm>
            <a:off x="3366944" y="2057400"/>
            <a:ext cx="2997777" cy="1200329"/>
          </a:xfrm>
          <a:prstGeom prst="rect">
            <a:avLst/>
          </a:prstGeom>
        </p:spPr>
        <p:txBody>
          <a:bodyPr wrap="square">
            <a:spAutoFit/>
          </a:bodyPr>
          <a:lstStyle/>
          <a:p>
            <a:pPr algn="ctr"/>
            <a:r>
              <a:rPr lang="en-US" dirty="0"/>
              <a:t>“I will not be in the position of having management dictated to by labor.”</a:t>
            </a:r>
            <a:br>
              <a:rPr lang="en-US" dirty="0"/>
            </a:br>
            <a:endParaRPr lang="en-US" dirty="0">
              <a:effectLst/>
            </a:endParaRPr>
          </a:p>
        </p:txBody>
      </p:sp>
    </p:spTree>
    <p:extLst>
      <p:ext uri="{BB962C8B-B14F-4D97-AF65-F5344CB8AC3E}">
        <p14:creationId xmlns:p14="http://schemas.microsoft.com/office/powerpoint/2010/main" val="1306176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
        <p:nvSpPr>
          <p:cNvPr id="2" name="TextBox 1"/>
          <p:cNvSpPr txBox="1"/>
          <p:nvPr/>
        </p:nvSpPr>
        <p:spPr>
          <a:xfrm>
            <a:off x="38100" y="3002246"/>
            <a:ext cx="5278582" cy="4339650"/>
          </a:xfrm>
          <a:prstGeom prst="rect">
            <a:avLst/>
          </a:prstGeom>
          <a:noFill/>
        </p:spPr>
        <p:txBody>
          <a:bodyPr wrap="square" rtlCol="0">
            <a:spAutoFit/>
          </a:bodyPr>
          <a:lstStyle/>
          <a:p>
            <a:r>
              <a:rPr lang="en-US" sz="4800" b="1" dirty="0">
                <a:ln>
                  <a:solidFill>
                    <a:sysClr val="windowText" lastClr="000000"/>
                  </a:solidFill>
                </a:ln>
                <a:solidFill>
                  <a:schemeClr val="bg1"/>
                </a:solidFill>
                <a:latin typeface="Century Gothic" panose="020B0502020202020204" pitchFamily="34" charset="0"/>
              </a:rPr>
              <a:t>Cornelius Vanderbilt:</a:t>
            </a:r>
          </a:p>
          <a:p>
            <a:r>
              <a:rPr lang="en-US" sz="4800" b="1" dirty="0">
                <a:ln>
                  <a:solidFill>
                    <a:sysClr val="windowText" lastClr="000000"/>
                  </a:solidFill>
                </a:ln>
                <a:solidFill>
                  <a:schemeClr val="bg1"/>
                </a:solidFill>
                <a:latin typeface="Century Gothic" panose="020B0502020202020204" pitchFamily="34" charset="0"/>
              </a:rPr>
              <a:t>Made his fortune in RRs and water transport</a:t>
            </a:r>
          </a:p>
          <a:p>
            <a:endParaRPr lang="en-US" sz="3600" dirty="0"/>
          </a:p>
        </p:txBody>
      </p:sp>
      <p:sp>
        <p:nvSpPr>
          <p:cNvPr id="8" name="Rectangle 7"/>
          <p:cNvSpPr/>
          <p:nvPr/>
        </p:nvSpPr>
        <p:spPr>
          <a:xfrm>
            <a:off x="3349336" y="2236615"/>
            <a:ext cx="3356263" cy="1477328"/>
          </a:xfrm>
          <a:prstGeom prst="rect">
            <a:avLst/>
          </a:prstGeom>
        </p:spPr>
        <p:txBody>
          <a:bodyPr wrap="square">
            <a:spAutoFit/>
          </a:bodyPr>
          <a:lstStyle/>
          <a:p>
            <a:r>
              <a:rPr lang="en-US" dirty="0"/>
              <a:t>“I have always served the public to the best of my ability. Why? Because, like every other man, it is to my interest to do so.”</a:t>
            </a:r>
            <a:br>
              <a:rPr lang="en-US" dirty="0"/>
            </a:br>
            <a:endParaRPr lang="en-US" dirty="0">
              <a:effectLst/>
            </a:endParaRPr>
          </a:p>
        </p:txBody>
      </p:sp>
    </p:spTree>
    <p:extLst>
      <p:ext uri="{BB962C8B-B14F-4D97-AF65-F5344CB8AC3E}">
        <p14:creationId xmlns:p14="http://schemas.microsoft.com/office/powerpoint/2010/main" val="1536261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533400"/>
            <a:ext cx="8991600" cy="5401479"/>
          </a:xfrm>
          <a:prstGeom prst="rect">
            <a:avLst/>
          </a:prstGeom>
          <a:noFill/>
        </p:spPr>
        <p:txBody>
          <a:bodyPr wrap="square" rtlCol="0">
            <a:spAutoFit/>
          </a:bodyPr>
          <a:lstStyle/>
          <a:p>
            <a:pPr algn="ctr"/>
            <a:r>
              <a:rPr lang="en-US" sz="11500" b="1" dirty="0">
                <a:effectLst>
                  <a:glow rad="101600">
                    <a:schemeClr val="accent1">
                      <a:satMod val="175000"/>
                      <a:alpha val="40000"/>
                    </a:schemeClr>
                  </a:glow>
                </a:effectLst>
                <a:latin typeface="Century Gothic" panose="020B0502020202020204" pitchFamily="34" charset="0"/>
              </a:rPr>
              <a:t>Technology and Innovation</a:t>
            </a:r>
          </a:p>
        </p:txBody>
      </p:sp>
      <p:sp>
        <p:nvSpPr>
          <p:cNvPr id="4" name="TextBox 3"/>
          <p:cNvSpPr txBox="1"/>
          <p:nvPr/>
        </p:nvSpPr>
        <p:spPr>
          <a:xfrm>
            <a:off x="4357255" y="6655290"/>
            <a:ext cx="4724400" cy="276999"/>
          </a:xfrm>
          <a:prstGeom prst="rect">
            <a:avLst/>
          </a:prstGeom>
          <a:noFill/>
        </p:spPr>
        <p:txBody>
          <a:bodyPr wrap="square" rtlCol="0">
            <a:spAutoFit/>
          </a:bodyPr>
          <a:lstStyle/>
          <a:p>
            <a:r>
              <a:rPr lang="en-US" sz="1200" dirty="0">
                <a:solidFill>
                  <a:schemeClr val="bg1">
                    <a:lumMod val="50000"/>
                  </a:schemeClr>
                </a:solidFill>
                <a:latin typeface="KG Primary Penmanship" panose="02000506000000020003" pitchFamily="2" charset="0"/>
              </a:rPr>
              <a:t>Copyright©2016 History Gal. All rights reserved.</a:t>
            </a:r>
          </a:p>
        </p:txBody>
      </p:sp>
    </p:spTree>
    <p:extLst>
      <p:ext uri="{BB962C8B-B14F-4D97-AF65-F5344CB8AC3E}">
        <p14:creationId xmlns:p14="http://schemas.microsoft.com/office/powerpoint/2010/main" val="315686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52387" y="109874"/>
            <a:ext cx="5715000" cy="954107"/>
          </a:xfrm>
          <a:prstGeom prst="rect">
            <a:avLst/>
          </a:prstGeom>
          <a:solidFill>
            <a:schemeClr val="tx1">
              <a:lumMod val="50000"/>
              <a:lumOff val="50000"/>
              <a:alpha val="64000"/>
            </a:schemeClr>
          </a:solidFill>
        </p:spPr>
        <p:txBody>
          <a:bodyPr wrap="square" rtlCol="0">
            <a:spAutoFit/>
          </a:bodyPr>
          <a:lstStyle/>
          <a:p>
            <a:pPr algn="ctr"/>
            <a:r>
              <a:rPr lang="en-US" sz="2800" b="1" dirty="0">
                <a:ln>
                  <a:solidFill>
                    <a:schemeClr val="bg1"/>
                  </a:solidFill>
                </a:ln>
                <a:effectLst>
                  <a:glow rad="63500">
                    <a:schemeClr val="bg1">
                      <a:alpha val="40000"/>
                    </a:schemeClr>
                  </a:glow>
                </a:effectLst>
                <a:latin typeface="Century Gothic" panose="020B0502020202020204" pitchFamily="34" charset="0"/>
              </a:rPr>
              <a:t>Samuel B. Morse’s telegraph </a:t>
            </a:r>
          </a:p>
          <a:p>
            <a:pPr algn="ctr"/>
            <a:r>
              <a:rPr lang="en-US" sz="2800" b="1" dirty="0">
                <a:ln>
                  <a:solidFill>
                    <a:schemeClr val="bg1"/>
                  </a:solidFill>
                </a:ln>
                <a:effectLst>
                  <a:glow rad="63500">
                    <a:schemeClr val="bg1">
                      <a:alpha val="40000"/>
                    </a:schemeClr>
                  </a:glow>
                </a:effectLst>
                <a:latin typeface="Century Gothic" panose="020B0502020202020204" pitchFamily="34" charset="0"/>
              </a:rPr>
              <a:t>(Western Union)  - 1844</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22" y="1143000"/>
            <a:ext cx="3859992" cy="5568038"/>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866765"/>
            <a:ext cx="4343400" cy="2871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486400" y="109874"/>
            <a:ext cx="2971800" cy="3623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30" name="Picture 6" descr="https://upload.wikimedia.org/wikipedia/commons/thumb/b/b5/International_Morse_Code.svg/450px-International_Morse_Cod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8831" y="166256"/>
            <a:ext cx="2929370" cy="377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6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618" y="152400"/>
            <a:ext cx="4495800" cy="1569660"/>
          </a:xfrm>
          <a:prstGeom prst="rect">
            <a:avLst/>
          </a:prstGeom>
          <a:solidFill>
            <a:schemeClr val="tx1">
              <a:lumMod val="50000"/>
              <a:lumOff val="50000"/>
              <a:alpha val="64000"/>
            </a:schemeClr>
          </a:solidFill>
        </p:spPr>
        <p:txBody>
          <a:bodyPr wrap="square" rtlCol="0">
            <a:spAutoFit/>
          </a:bodyPr>
          <a:lstStyle/>
          <a:p>
            <a:pPr algn="ctr"/>
            <a:r>
              <a:rPr lang="en-US" sz="3200" b="1" dirty="0">
                <a:ln>
                  <a:solidFill>
                    <a:schemeClr val="bg1"/>
                  </a:solidFill>
                </a:ln>
                <a:effectLst>
                  <a:glow rad="63500">
                    <a:schemeClr val="bg1">
                      <a:alpha val="40000"/>
                    </a:schemeClr>
                  </a:glow>
                </a:effectLst>
                <a:latin typeface="Century Gothic" panose="020B0502020202020204" pitchFamily="34" charset="0"/>
              </a:rPr>
              <a:t>Cyrus W. Field’s </a:t>
            </a:r>
          </a:p>
          <a:p>
            <a:pPr algn="ctr"/>
            <a:r>
              <a:rPr lang="en-US" sz="3200" b="1" dirty="0">
                <a:ln>
                  <a:solidFill>
                    <a:schemeClr val="bg1"/>
                  </a:solidFill>
                </a:ln>
                <a:effectLst>
                  <a:glow rad="63500">
                    <a:schemeClr val="bg1">
                      <a:alpha val="40000"/>
                    </a:schemeClr>
                  </a:glow>
                </a:effectLst>
                <a:latin typeface="Century Gothic" panose="020B0502020202020204" pitchFamily="34" charset="0"/>
              </a:rPr>
              <a:t>transatlantic cable </a:t>
            </a:r>
          </a:p>
          <a:p>
            <a:pPr algn="ctr"/>
            <a:r>
              <a:rPr lang="en-US" sz="3200" b="1" dirty="0">
                <a:ln>
                  <a:solidFill>
                    <a:schemeClr val="bg1"/>
                  </a:solidFill>
                </a:ln>
                <a:effectLst>
                  <a:glow rad="63500">
                    <a:schemeClr val="bg1">
                      <a:alpha val="40000"/>
                    </a:schemeClr>
                  </a:glow>
                </a:effectLst>
                <a:latin typeface="Century Gothic" panose="020B0502020202020204" pitchFamily="34" charset="0"/>
              </a:rPr>
              <a:t>(1866)</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
            <a:ext cx="3810000" cy="5838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5456">
            <a:off x="97303" y="1630140"/>
            <a:ext cx="8787758" cy="3531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1906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ppt_x"/>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523220"/>
          </a:xfrm>
          <a:prstGeom prst="rect">
            <a:avLst/>
          </a:prstGeom>
          <a:solidFill>
            <a:schemeClr val="tx1">
              <a:lumMod val="50000"/>
              <a:lumOff val="50000"/>
              <a:alpha val="64000"/>
            </a:schemeClr>
          </a:solidFill>
        </p:spPr>
        <p:txBody>
          <a:bodyPr wrap="square" rtlCol="0">
            <a:spAutoFit/>
          </a:bodyPr>
          <a:lstStyle/>
          <a:p>
            <a:pPr algn="ctr"/>
            <a:r>
              <a:rPr lang="en-US" sz="2800" b="1" dirty="0">
                <a:ln>
                  <a:solidFill>
                    <a:schemeClr val="bg1"/>
                  </a:solidFill>
                </a:ln>
                <a:effectLst>
                  <a:glow rad="63500">
                    <a:schemeClr val="bg1">
                      <a:alpha val="40000"/>
                    </a:schemeClr>
                  </a:glow>
                </a:effectLst>
                <a:latin typeface="Century Gothic" panose="020B0502020202020204" pitchFamily="34" charset="0"/>
              </a:rPr>
              <a:t>1867-Typewriter (group of people)</a:t>
            </a:r>
          </a:p>
        </p:txBody>
      </p:sp>
      <p:pic>
        <p:nvPicPr>
          <p:cNvPr id="34818"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2613" b="97625" l="4698" r="97584">
                        <a14:foregroundMark x1="44430" y1="74584" x2="44430" y2="74584"/>
                        <a14:foregroundMark x1="68054" y1="75534" x2="68054" y2="75534"/>
                      </a14:backgroundRemoval>
                    </a14:imgEffect>
                  </a14:imgLayer>
                </a14:imgProps>
              </a:ext>
              <a:ext uri="{28A0092B-C50C-407E-A947-70E740481C1C}">
                <a14:useLocalDpi xmlns:a14="http://schemas.microsoft.com/office/drawing/2010/main" val="0"/>
              </a:ext>
            </a:extLst>
          </a:blip>
          <a:srcRect/>
          <a:stretch>
            <a:fillRect/>
          </a:stretch>
        </p:blipFill>
        <p:spPr bwMode="auto">
          <a:xfrm>
            <a:off x="3649356" y="673527"/>
            <a:ext cx="5473862" cy="6186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rot="199429">
            <a:off x="5343270" y="4415652"/>
            <a:ext cx="2565639" cy="461665"/>
          </a:xfrm>
          <a:prstGeom prst="rect">
            <a:avLst/>
          </a:prstGeom>
        </p:spPr>
        <p:txBody>
          <a:bodyPr wrap="none">
            <a:spAutoFit/>
          </a:bodyPr>
          <a:lstStyle/>
          <a:p>
            <a:r>
              <a:rPr lang="en-US" sz="2400" b="1" dirty="0">
                <a:solidFill>
                  <a:schemeClr val="bg1"/>
                </a:solidFill>
              </a:rPr>
              <a:t>QWERTY keyboard</a:t>
            </a:r>
          </a:p>
        </p:txBody>
      </p:sp>
      <p:pic>
        <p:nvPicPr>
          <p:cNvPr id="6" name="Picture 5"/>
          <p:cNvPicPr>
            <a:picLocks noChangeAspect="1"/>
          </p:cNvPicPr>
          <p:nvPr/>
        </p:nvPicPr>
        <p:blipFill>
          <a:blip r:embed="rId5"/>
          <a:stretch>
            <a:fillRect/>
          </a:stretch>
        </p:blipFill>
        <p:spPr>
          <a:xfrm>
            <a:off x="381000" y="990600"/>
            <a:ext cx="3523650" cy="529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435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523220"/>
          </a:xfrm>
          <a:prstGeom prst="rect">
            <a:avLst/>
          </a:prstGeom>
          <a:solidFill>
            <a:schemeClr val="tx1">
              <a:lumMod val="50000"/>
              <a:lumOff val="50000"/>
              <a:alpha val="64000"/>
            </a:schemeClr>
          </a:solidFill>
        </p:spPr>
        <p:txBody>
          <a:bodyPr wrap="square" rtlCol="0">
            <a:spAutoFit/>
          </a:bodyPr>
          <a:lstStyle/>
          <a:p>
            <a:r>
              <a:rPr lang="en-US" sz="2800" b="1" dirty="0">
                <a:ln>
                  <a:solidFill>
                    <a:schemeClr val="bg1"/>
                  </a:solidFill>
                </a:ln>
                <a:effectLst>
                  <a:glow rad="63500">
                    <a:schemeClr val="bg1">
                      <a:alpha val="40000"/>
                    </a:schemeClr>
                  </a:glow>
                </a:effectLst>
                <a:latin typeface="Century Gothic" panose="020B0502020202020204" pitchFamily="34" charset="0"/>
              </a:rPr>
              <a:t>Alexander G. Bell’s telephone (1876)</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91075"/>
            <a:ext cx="4572000"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64" y="724549"/>
            <a:ext cx="3894798" cy="540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883793"/>
            <a:ext cx="4460693" cy="5813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38545" y="6134203"/>
            <a:ext cx="2498436" cy="646331"/>
          </a:xfrm>
          <a:prstGeom prst="rect">
            <a:avLst/>
          </a:prstGeom>
        </p:spPr>
        <p:txBody>
          <a:bodyPr wrap="square">
            <a:spAutoFit/>
          </a:bodyPr>
          <a:lstStyle/>
          <a:p>
            <a:r>
              <a:rPr lang="en-US" dirty="0">
                <a:hlinkClick r:id="rId6"/>
              </a:rPr>
              <a:t>Listen to the voice of Alexander Graham Bell </a:t>
            </a:r>
            <a:endParaRPr lang="en-US" dirty="0"/>
          </a:p>
        </p:txBody>
      </p:sp>
    </p:spTree>
    <p:extLst>
      <p:ext uri="{BB962C8B-B14F-4D97-AF65-F5344CB8AC3E}">
        <p14:creationId xmlns:p14="http://schemas.microsoft.com/office/powerpoint/2010/main" val="1656877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arn(inVertical)">
                                      <p:cBhvr>
                                        <p:cTn id="7"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523220"/>
          </a:xfrm>
          <a:prstGeom prst="rect">
            <a:avLst/>
          </a:prstGeom>
          <a:solidFill>
            <a:schemeClr val="tx1">
              <a:lumMod val="50000"/>
              <a:lumOff val="50000"/>
              <a:alpha val="64000"/>
            </a:schemeClr>
          </a:solidFill>
        </p:spPr>
        <p:txBody>
          <a:bodyPr wrap="square" rtlCol="0">
            <a:spAutoFit/>
          </a:bodyPr>
          <a:lstStyle/>
          <a:p>
            <a:r>
              <a:rPr lang="en-US" sz="2800" b="1" dirty="0">
                <a:ln>
                  <a:solidFill>
                    <a:schemeClr val="bg1"/>
                  </a:solidFill>
                </a:ln>
                <a:effectLst>
                  <a:glow rad="63500">
                    <a:schemeClr val="bg1">
                      <a:alpha val="40000"/>
                    </a:schemeClr>
                  </a:glow>
                </a:effectLst>
                <a:latin typeface="Century Gothic" panose="020B0502020202020204" pitchFamily="34" charset="0"/>
              </a:rPr>
              <a:t>James </a:t>
            </a:r>
            <a:r>
              <a:rPr lang="en-US" sz="2800" b="1" dirty="0" err="1">
                <a:ln>
                  <a:solidFill>
                    <a:schemeClr val="bg1"/>
                  </a:solidFill>
                </a:ln>
                <a:effectLst>
                  <a:glow rad="63500">
                    <a:schemeClr val="bg1">
                      <a:alpha val="40000"/>
                    </a:schemeClr>
                  </a:glow>
                </a:effectLst>
                <a:latin typeface="Century Gothic" panose="020B0502020202020204" pitchFamily="34" charset="0"/>
              </a:rPr>
              <a:t>Ritty’s</a:t>
            </a:r>
            <a:r>
              <a:rPr lang="en-US" sz="2800" b="1" dirty="0">
                <a:ln>
                  <a:solidFill>
                    <a:schemeClr val="bg1"/>
                  </a:solidFill>
                </a:ln>
                <a:effectLst>
                  <a:glow rad="63500">
                    <a:schemeClr val="bg1">
                      <a:alpha val="40000"/>
                    </a:schemeClr>
                  </a:glow>
                </a:effectLst>
                <a:latin typeface="Century Gothic" panose="020B0502020202020204" pitchFamily="34" charset="0"/>
              </a:rPr>
              <a:t> cash register (1879) </a:t>
            </a:r>
          </a:p>
        </p:txBody>
      </p:sp>
      <p:pic>
        <p:nvPicPr>
          <p:cNvPr id="5" name="Picture 4"/>
          <p:cNvPicPr>
            <a:picLocks noChangeAspect="1"/>
          </p:cNvPicPr>
          <p:nvPr/>
        </p:nvPicPr>
        <p:blipFill>
          <a:blip r:embed="rId3"/>
          <a:stretch>
            <a:fillRect/>
          </a:stretch>
        </p:blipFill>
        <p:spPr>
          <a:xfrm>
            <a:off x="3810000" y="1143000"/>
            <a:ext cx="5091934" cy="3876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9298" l="0" r="100000"/>
                    </a14:imgEffect>
                  </a14:imgLayer>
                </a14:imgProps>
              </a:ext>
            </a:extLst>
          </a:blip>
          <a:stretch>
            <a:fillRect/>
          </a:stretch>
        </p:blipFill>
        <p:spPr>
          <a:xfrm>
            <a:off x="152401" y="1547812"/>
            <a:ext cx="4800600" cy="5143500"/>
          </a:xfrm>
          <a:prstGeom prst="rect">
            <a:avLst/>
          </a:prstGeom>
        </p:spPr>
      </p:pic>
    </p:spTree>
    <p:extLst>
      <p:ext uri="{BB962C8B-B14F-4D97-AF65-F5344CB8AC3E}">
        <p14:creationId xmlns:p14="http://schemas.microsoft.com/office/powerpoint/2010/main" val="2716427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523220"/>
          </a:xfrm>
          <a:prstGeom prst="rect">
            <a:avLst/>
          </a:prstGeom>
          <a:solidFill>
            <a:schemeClr val="tx1">
              <a:lumMod val="50000"/>
              <a:lumOff val="50000"/>
              <a:alpha val="64000"/>
            </a:schemeClr>
          </a:solidFill>
        </p:spPr>
        <p:txBody>
          <a:bodyPr wrap="square" rtlCol="0">
            <a:spAutoFit/>
          </a:bodyPr>
          <a:lstStyle/>
          <a:p>
            <a:r>
              <a:rPr lang="en-US" sz="2800" b="1" dirty="0">
                <a:ln>
                  <a:solidFill>
                    <a:schemeClr val="bg1"/>
                  </a:solidFill>
                </a:ln>
                <a:effectLst>
                  <a:glow rad="63500">
                    <a:schemeClr val="bg1">
                      <a:alpha val="40000"/>
                    </a:schemeClr>
                  </a:glow>
                </a:effectLst>
                <a:latin typeface="Century Gothic" panose="020B0502020202020204" pitchFamily="34" charset="0"/>
              </a:rPr>
              <a:t>Lewis Waterman fountain pen (1884)</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14400"/>
            <a:ext cx="4038600" cy="559672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3819998" cy="5091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915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954107"/>
          </a:xfrm>
          <a:prstGeom prst="rect">
            <a:avLst/>
          </a:prstGeom>
          <a:solidFill>
            <a:schemeClr val="tx1">
              <a:lumMod val="50000"/>
              <a:lumOff val="50000"/>
              <a:alpha val="64000"/>
            </a:schemeClr>
          </a:solidFill>
        </p:spPr>
        <p:txBody>
          <a:bodyPr wrap="square" rtlCol="0">
            <a:spAutoFit/>
          </a:bodyPr>
          <a:lstStyle/>
          <a:p>
            <a:r>
              <a:rPr lang="en-US" sz="2800" b="1" dirty="0">
                <a:ln>
                  <a:solidFill>
                    <a:schemeClr val="bg1"/>
                  </a:solidFill>
                </a:ln>
                <a:effectLst>
                  <a:glow rad="63500">
                    <a:schemeClr val="bg1">
                      <a:alpha val="40000"/>
                    </a:schemeClr>
                  </a:glow>
                </a:effectLst>
                <a:latin typeface="Century Gothic" panose="020B0502020202020204" pitchFamily="34" charset="0"/>
              </a:rPr>
              <a:t>Calculating Machine (1887)</a:t>
            </a:r>
          </a:p>
          <a:p>
            <a:r>
              <a:rPr lang="en-US" sz="2800" b="1" dirty="0">
                <a:ln>
                  <a:solidFill>
                    <a:schemeClr val="bg1"/>
                  </a:solidFill>
                </a:ln>
                <a:effectLst>
                  <a:glow rad="63500">
                    <a:schemeClr val="bg1">
                      <a:alpha val="40000"/>
                    </a:schemeClr>
                  </a:glow>
                </a:effectLst>
                <a:latin typeface="Century Gothic" panose="020B0502020202020204" pitchFamily="34" charset="0"/>
              </a:rPr>
              <a:t>Adding Machine (1888)</a:t>
            </a: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69562"/>
            <a:ext cx="3542678" cy="5322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1466538"/>
            <a:ext cx="3429000" cy="4912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3330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533400"/>
            <a:ext cx="8991600" cy="4524315"/>
          </a:xfrm>
          <a:prstGeom prst="rect">
            <a:avLst/>
          </a:prstGeom>
          <a:noFill/>
        </p:spPr>
        <p:txBody>
          <a:bodyPr wrap="square" rtlCol="0">
            <a:spAutoFit/>
          </a:bodyPr>
          <a:lstStyle/>
          <a:p>
            <a:pPr algn="ctr"/>
            <a:r>
              <a:rPr lang="en-US" sz="9600" b="1" dirty="0">
                <a:effectLst>
                  <a:glow rad="101600">
                    <a:schemeClr val="accent1">
                      <a:satMod val="175000"/>
                      <a:alpha val="40000"/>
                    </a:schemeClr>
                  </a:glow>
                </a:effectLst>
                <a:latin typeface="Century Gothic" panose="020B0502020202020204" pitchFamily="34" charset="0"/>
              </a:rPr>
              <a:t>Robber Barons or Captains of Industry</a:t>
            </a:r>
          </a:p>
        </p:txBody>
      </p:sp>
      <p:sp>
        <p:nvSpPr>
          <p:cNvPr id="4" name="TextBox 3"/>
          <p:cNvSpPr txBox="1"/>
          <p:nvPr/>
        </p:nvSpPr>
        <p:spPr>
          <a:xfrm>
            <a:off x="4357255" y="6655290"/>
            <a:ext cx="4724400" cy="276999"/>
          </a:xfrm>
          <a:prstGeom prst="rect">
            <a:avLst/>
          </a:prstGeom>
          <a:noFill/>
        </p:spPr>
        <p:txBody>
          <a:bodyPr wrap="square" rtlCol="0">
            <a:spAutoFit/>
          </a:bodyPr>
          <a:lstStyle/>
          <a:p>
            <a:r>
              <a:rPr lang="en-US" sz="1200" dirty="0">
                <a:solidFill>
                  <a:schemeClr val="bg1">
                    <a:lumMod val="50000"/>
                  </a:schemeClr>
                </a:solidFill>
                <a:latin typeface="KG Primary Penmanship" panose="02000506000000020003" pitchFamily="2" charset="0"/>
              </a:rPr>
              <a:t>Copyright©2016 History Gal. All rights reserved.</a:t>
            </a:r>
          </a:p>
        </p:txBody>
      </p:sp>
    </p:spTree>
    <p:extLst>
      <p:ext uri="{BB962C8B-B14F-4D97-AF65-F5344CB8AC3E}">
        <p14:creationId xmlns:p14="http://schemas.microsoft.com/office/powerpoint/2010/main" val="1040388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523220"/>
          </a:xfrm>
          <a:prstGeom prst="rect">
            <a:avLst/>
          </a:prstGeom>
          <a:solidFill>
            <a:schemeClr val="tx1">
              <a:lumMod val="50000"/>
              <a:lumOff val="50000"/>
              <a:alpha val="64000"/>
            </a:schemeClr>
          </a:solidFill>
        </p:spPr>
        <p:txBody>
          <a:bodyPr wrap="square" rtlCol="0">
            <a:spAutoFit/>
          </a:bodyPr>
          <a:lstStyle/>
          <a:p>
            <a:r>
              <a:rPr lang="en-US" sz="2800" b="1" dirty="0">
                <a:ln>
                  <a:solidFill>
                    <a:schemeClr val="bg1"/>
                  </a:solidFill>
                </a:ln>
                <a:effectLst>
                  <a:glow rad="63500">
                    <a:schemeClr val="bg1">
                      <a:alpha val="40000"/>
                    </a:schemeClr>
                  </a:glow>
                </a:effectLst>
                <a:latin typeface="Century Gothic" panose="020B0502020202020204" pitchFamily="34" charset="0"/>
              </a:rPr>
              <a:t>George Eastman’s Kodak camera (1888)</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28020"/>
            <a:ext cx="3773949" cy="5887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545" y="965625"/>
            <a:ext cx="4138525" cy="55973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622" y="3048000"/>
            <a:ext cx="5238750" cy="3409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690070" y="6088618"/>
            <a:ext cx="4572000" cy="369332"/>
          </a:xfrm>
          <a:prstGeom prst="rect">
            <a:avLst/>
          </a:prstGeom>
        </p:spPr>
        <p:txBody>
          <a:bodyPr>
            <a:spAutoFit/>
          </a:bodyPr>
          <a:lstStyle/>
          <a:p>
            <a:r>
              <a:rPr lang="en-US" dirty="0">
                <a:hlinkClick r:id="rId6"/>
              </a:rPr>
              <a:t>George Eastman Video </a:t>
            </a:r>
            <a:endParaRPr lang="en-US" dirty="0"/>
          </a:p>
        </p:txBody>
      </p:sp>
    </p:spTree>
    <p:extLst>
      <p:ext uri="{BB962C8B-B14F-4D97-AF65-F5344CB8AC3E}">
        <p14:creationId xmlns:p14="http://schemas.microsoft.com/office/powerpoint/2010/main" val="384507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523220"/>
          </a:xfrm>
          <a:prstGeom prst="rect">
            <a:avLst/>
          </a:prstGeom>
          <a:solidFill>
            <a:schemeClr val="tx1">
              <a:lumMod val="50000"/>
              <a:lumOff val="50000"/>
              <a:alpha val="64000"/>
            </a:schemeClr>
          </a:solidFill>
        </p:spPr>
        <p:txBody>
          <a:bodyPr wrap="square" rtlCol="0">
            <a:spAutoFit/>
          </a:bodyPr>
          <a:lstStyle/>
          <a:p>
            <a:r>
              <a:rPr lang="en-US" sz="2800" b="1" dirty="0">
                <a:ln>
                  <a:solidFill>
                    <a:schemeClr val="bg1"/>
                  </a:solidFill>
                </a:ln>
                <a:effectLst>
                  <a:glow rad="63500">
                    <a:schemeClr val="bg1">
                      <a:alpha val="40000"/>
                    </a:schemeClr>
                  </a:glow>
                </a:effectLst>
                <a:latin typeface="Century Gothic" panose="020B0502020202020204" pitchFamily="34" charset="0"/>
              </a:rPr>
              <a:t>King Gillette’s safety razor (1895)</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143000"/>
            <a:ext cx="4419600" cy="542652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51162"/>
            <a:ext cx="4075814" cy="569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364182" y="5833323"/>
            <a:ext cx="4572000" cy="369332"/>
          </a:xfrm>
          <a:prstGeom prst="rect">
            <a:avLst/>
          </a:prstGeom>
        </p:spPr>
        <p:txBody>
          <a:bodyPr>
            <a:spAutoFit/>
          </a:bodyPr>
          <a:lstStyle/>
          <a:p>
            <a:r>
              <a:rPr lang="en-US" dirty="0">
                <a:hlinkClick r:id="rId5"/>
              </a:rPr>
              <a:t>History of Gillette Video </a:t>
            </a:r>
            <a:endParaRPr lang="en-US" dirty="0"/>
          </a:p>
        </p:txBody>
      </p:sp>
      <p:sp>
        <p:nvSpPr>
          <p:cNvPr id="4" name="Rectangle 3"/>
          <p:cNvSpPr/>
          <p:nvPr/>
        </p:nvSpPr>
        <p:spPr>
          <a:xfrm>
            <a:off x="4343400" y="6186413"/>
            <a:ext cx="4572000" cy="369332"/>
          </a:xfrm>
          <a:prstGeom prst="rect">
            <a:avLst/>
          </a:prstGeom>
        </p:spPr>
        <p:txBody>
          <a:bodyPr>
            <a:spAutoFit/>
          </a:bodyPr>
          <a:lstStyle/>
          <a:p>
            <a:r>
              <a:rPr lang="en-US" dirty="0">
                <a:hlinkClick r:id="rId6"/>
              </a:rPr>
              <a:t>1956 Gillette Commercial </a:t>
            </a:r>
            <a:endParaRPr lang="en-US" dirty="0"/>
          </a:p>
        </p:txBody>
      </p:sp>
    </p:spTree>
    <p:extLst>
      <p:ext uri="{BB962C8B-B14F-4D97-AF65-F5344CB8AC3E}">
        <p14:creationId xmlns:p14="http://schemas.microsoft.com/office/powerpoint/2010/main" val="251552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2954655"/>
          </a:xfrm>
          <a:prstGeom prst="rect">
            <a:avLst/>
          </a:prstGeom>
          <a:solidFill>
            <a:schemeClr val="tx1">
              <a:lumMod val="50000"/>
              <a:lumOff val="50000"/>
              <a:alpha val="64000"/>
            </a:schemeClr>
          </a:solidFill>
        </p:spPr>
        <p:txBody>
          <a:bodyPr wrap="square" rtlCol="0">
            <a:spAutoFit/>
          </a:bodyPr>
          <a:lstStyle/>
          <a:p>
            <a:r>
              <a:rPr lang="en-US" sz="2800" b="1" dirty="0">
                <a:ln>
                  <a:solidFill>
                    <a:schemeClr val="bg1"/>
                  </a:solidFill>
                </a:ln>
                <a:effectLst>
                  <a:glow rad="63500">
                    <a:schemeClr val="bg1">
                      <a:alpha val="40000"/>
                    </a:schemeClr>
                  </a:glow>
                </a:effectLst>
                <a:latin typeface="Century Gothic" panose="020B0502020202020204" pitchFamily="34" charset="0"/>
              </a:rPr>
              <a:t>Thomas A. Edison</a:t>
            </a:r>
          </a:p>
          <a:p>
            <a:r>
              <a:rPr lang="en-US" sz="2800" b="1" dirty="0">
                <a:ln>
                  <a:solidFill>
                    <a:schemeClr val="bg1"/>
                  </a:solidFill>
                </a:ln>
                <a:effectLst>
                  <a:glow rad="63500">
                    <a:schemeClr val="bg1">
                      <a:alpha val="40000"/>
                    </a:schemeClr>
                  </a:glow>
                </a:effectLst>
                <a:latin typeface="Century Gothic" panose="020B0502020202020204" pitchFamily="34" charset="0"/>
              </a:rPr>
              <a:t>Menlo Park, NJ—over 1000 patented inventions including phonograph, incandescent lamp (light bulb), electric power generation and distribution (direct current), mimeograph machine,  motion picture camera</a:t>
            </a:r>
          </a:p>
          <a:p>
            <a:pPr marL="285750" indent="-285750">
              <a:buFont typeface="Arial" charset="0"/>
              <a:buChar char="•"/>
            </a:pPr>
            <a:endParaRPr lang="en-US" dirty="0"/>
          </a:p>
        </p:txBody>
      </p:sp>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9415" y="2415202"/>
            <a:ext cx="3301590" cy="422603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419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4100" y="2839266"/>
            <a:ext cx="3047865" cy="38403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905242" y="6287059"/>
            <a:ext cx="1905000" cy="369332"/>
          </a:xfrm>
          <a:prstGeom prst="rect">
            <a:avLst/>
          </a:prstGeom>
          <a:noFill/>
        </p:spPr>
        <p:txBody>
          <a:bodyPr wrap="square" rtlCol="0">
            <a:spAutoFit/>
          </a:bodyPr>
          <a:lstStyle/>
          <a:p>
            <a:r>
              <a:rPr lang="en-US" dirty="0">
                <a:solidFill>
                  <a:schemeClr val="bg1"/>
                </a:solidFill>
              </a:rPr>
              <a:t>With phonograph</a:t>
            </a:r>
          </a:p>
        </p:txBody>
      </p:sp>
      <p:pic>
        <p:nvPicPr>
          <p:cNvPr id="419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41654">
            <a:off x="2737269" y="390299"/>
            <a:ext cx="4321525" cy="6336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0645" y="5697629"/>
            <a:ext cx="2176051" cy="1200329"/>
          </a:xfrm>
          <a:prstGeom prst="rect">
            <a:avLst/>
          </a:prstGeom>
        </p:spPr>
        <p:txBody>
          <a:bodyPr wrap="square">
            <a:spAutoFit/>
          </a:bodyPr>
          <a:lstStyle/>
          <a:p>
            <a:r>
              <a:rPr lang="en-US" dirty="0">
                <a:hlinkClick r:id="rId6"/>
              </a:rPr>
              <a:t>A day with Thomas Edison Primary Source Video </a:t>
            </a:r>
            <a:endParaRPr lang="en-US" dirty="0"/>
          </a:p>
          <a:p>
            <a:endParaRPr lang="en-US" dirty="0"/>
          </a:p>
        </p:txBody>
      </p:sp>
      <p:sp>
        <p:nvSpPr>
          <p:cNvPr id="7" name="Rectangle 6"/>
          <p:cNvSpPr/>
          <p:nvPr/>
        </p:nvSpPr>
        <p:spPr>
          <a:xfrm>
            <a:off x="-51471" y="4835402"/>
            <a:ext cx="2275571" cy="646331"/>
          </a:xfrm>
          <a:prstGeom prst="rect">
            <a:avLst/>
          </a:prstGeom>
        </p:spPr>
        <p:txBody>
          <a:bodyPr wrap="square">
            <a:spAutoFit/>
          </a:bodyPr>
          <a:lstStyle/>
          <a:p>
            <a:r>
              <a:rPr lang="en-US" dirty="0">
                <a:hlinkClick r:id="rId7"/>
              </a:rPr>
              <a:t>1894 Boxing Match Video Recording </a:t>
            </a:r>
            <a:endParaRPr lang="en-US" dirty="0"/>
          </a:p>
        </p:txBody>
      </p:sp>
      <p:sp>
        <p:nvSpPr>
          <p:cNvPr id="8" name="Rectangle 7"/>
          <p:cNvSpPr/>
          <p:nvPr/>
        </p:nvSpPr>
        <p:spPr>
          <a:xfrm>
            <a:off x="6144" y="4006891"/>
            <a:ext cx="2259860" cy="923330"/>
          </a:xfrm>
          <a:prstGeom prst="rect">
            <a:avLst/>
          </a:prstGeom>
        </p:spPr>
        <p:txBody>
          <a:bodyPr wrap="square">
            <a:spAutoFit/>
          </a:bodyPr>
          <a:lstStyle/>
          <a:p>
            <a:r>
              <a:rPr lang="en-US" dirty="0">
                <a:hlinkClick r:id="rId8"/>
              </a:rPr>
              <a:t>History Channel Edison Video </a:t>
            </a:r>
            <a:endParaRPr lang="en-US" dirty="0"/>
          </a:p>
          <a:p>
            <a:endParaRPr lang="en-US" dirty="0"/>
          </a:p>
        </p:txBody>
      </p:sp>
    </p:spTree>
    <p:extLst>
      <p:ext uri="{BB962C8B-B14F-4D97-AF65-F5344CB8AC3E}">
        <p14:creationId xmlns:p14="http://schemas.microsoft.com/office/powerpoint/2010/main" val="227550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1000"/>
                                        <p:tgtEl>
                                          <p:spTgt spid="41989"/>
                                        </p:tgtEl>
                                      </p:cBhvr>
                                    </p:animEffect>
                                    <p:anim calcmode="lin" valueType="num">
                                      <p:cBhvr>
                                        <p:cTn id="8" dur="1000" fill="hold"/>
                                        <p:tgtEl>
                                          <p:spTgt spid="41989"/>
                                        </p:tgtEl>
                                        <p:attrNameLst>
                                          <p:attrName>ppt_x</p:attrName>
                                        </p:attrNameLst>
                                      </p:cBhvr>
                                      <p:tavLst>
                                        <p:tav tm="0">
                                          <p:val>
                                            <p:strVal val="#ppt_x"/>
                                          </p:val>
                                        </p:tav>
                                        <p:tav tm="100000">
                                          <p:val>
                                            <p:strVal val="#ppt_x"/>
                                          </p:val>
                                        </p:tav>
                                      </p:tavLst>
                                    </p:anim>
                                    <p:anim calcmode="lin" valueType="num">
                                      <p:cBhvr>
                                        <p:cTn id="9" dur="1000" fill="hold"/>
                                        <p:tgtEl>
                                          <p:spTgt spid="419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2400" y="152400"/>
            <a:ext cx="8991600" cy="2523768"/>
          </a:xfrm>
          <a:prstGeom prst="rect">
            <a:avLst/>
          </a:prstGeom>
          <a:solidFill>
            <a:schemeClr val="tx1">
              <a:lumMod val="50000"/>
              <a:lumOff val="50000"/>
              <a:alpha val="64000"/>
            </a:schemeClr>
          </a:solidFill>
        </p:spPr>
        <p:txBody>
          <a:bodyPr wrap="square" rtlCol="0">
            <a:spAutoFit/>
          </a:bodyPr>
          <a:lstStyle/>
          <a:p>
            <a:r>
              <a:rPr lang="en-US" sz="2800" b="1" dirty="0">
                <a:ln>
                  <a:solidFill>
                    <a:schemeClr val="bg1"/>
                  </a:solidFill>
                </a:ln>
                <a:effectLst>
                  <a:glow rad="63500">
                    <a:schemeClr val="bg1">
                      <a:alpha val="40000"/>
                    </a:schemeClr>
                  </a:glow>
                </a:effectLst>
                <a:latin typeface="Century Gothic" panose="020B0502020202020204" pitchFamily="34" charset="0"/>
              </a:rPr>
              <a:t>George Westinghouse</a:t>
            </a:r>
          </a:p>
          <a:p>
            <a:r>
              <a:rPr lang="en-US" sz="2800" b="1" dirty="0">
                <a:ln>
                  <a:solidFill>
                    <a:schemeClr val="bg1"/>
                  </a:solidFill>
                </a:ln>
                <a:effectLst>
                  <a:glow rad="63500">
                    <a:schemeClr val="bg1">
                      <a:alpha val="40000"/>
                    </a:schemeClr>
                  </a:glow>
                </a:effectLst>
                <a:latin typeface="Century Gothic" panose="020B0502020202020204" pitchFamily="34" charset="0"/>
              </a:rPr>
              <a:t>- over 400 patents—airbrakes for RR, transformer for producing high voltage alternating electric current (made lighting of cities, operation of electric streetcars and machines possible)</a:t>
            </a:r>
          </a:p>
          <a:p>
            <a:pPr marL="285750" indent="-285750">
              <a:buFont typeface="Arial" charset="0"/>
              <a:buChar char="•"/>
            </a:pPr>
            <a:endParaRPr lang="en-US" dirty="0"/>
          </a:p>
        </p:txBody>
      </p:sp>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479074"/>
            <a:ext cx="2867891" cy="42301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80" y="2710733"/>
            <a:ext cx="4769020" cy="4010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133600" y="6385991"/>
            <a:ext cx="2622380" cy="369332"/>
          </a:xfrm>
          <a:prstGeom prst="rect">
            <a:avLst/>
          </a:prstGeom>
          <a:noFill/>
        </p:spPr>
        <p:txBody>
          <a:bodyPr wrap="square" rtlCol="0">
            <a:spAutoFit/>
          </a:bodyPr>
          <a:lstStyle/>
          <a:p>
            <a:r>
              <a:rPr lang="en-US" dirty="0"/>
              <a:t>Steam and Airbrakes</a:t>
            </a:r>
          </a:p>
        </p:txBody>
      </p:sp>
      <p:pic>
        <p:nvPicPr>
          <p:cNvPr id="43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180" y="2379347"/>
            <a:ext cx="5943600" cy="4375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981200" y="6420556"/>
            <a:ext cx="5181600" cy="369332"/>
          </a:xfrm>
          <a:prstGeom prst="rect">
            <a:avLst/>
          </a:prstGeom>
          <a:noFill/>
        </p:spPr>
        <p:txBody>
          <a:bodyPr wrap="square" rtlCol="0">
            <a:spAutoFit/>
          </a:bodyPr>
          <a:lstStyle/>
          <a:p>
            <a:r>
              <a:rPr lang="en-US" dirty="0"/>
              <a:t>AC Lighting System with Battery Backup Patent</a:t>
            </a:r>
          </a:p>
        </p:txBody>
      </p:sp>
    </p:spTree>
    <p:extLst>
      <p:ext uri="{BB962C8B-B14F-4D97-AF65-F5344CB8AC3E}">
        <p14:creationId xmlns:p14="http://schemas.microsoft.com/office/powerpoint/2010/main" val="2695459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3012"/>
                                        </p:tgtEl>
                                        <p:attrNameLst>
                                          <p:attrName>style.visibility</p:attrName>
                                        </p:attrNameLst>
                                      </p:cBhvr>
                                      <p:to>
                                        <p:strVal val="visible"/>
                                      </p:to>
                                    </p:set>
                                    <p:animEffect transition="in" filter="fade">
                                      <p:cBhvr>
                                        <p:cTn id="10"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357255" y="6655290"/>
            <a:ext cx="4724400" cy="276999"/>
          </a:xfrm>
          <a:prstGeom prst="rect">
            <a:avLst/>
          </a:prstGeom>
          <a:noFill/>
        </p:spPr>
        <p:txBody>
          <a:bodyPr wrap="square" rtlCol="0">
            <a:spAutoFit/>
          </a:bodyPr>
          <a:lstStyle/>
          <a:p>
            <a:r>
              <a:rPr lang="en-US" sz="1200" dirty="0">
                <a:solidFill>
                  <a:schemeClr val="bg1">
                    <a:lumMod val="50000"/>
                  </a:schemeClr>
                </a:solidFill>
                <a:latin typeface="KG Primary Penmanship" panose="02000506000000020003" pitchFamily="2" charset="0"/>
              </a:rPr>
              <a:t>Copyright©2016 History Gal. All rights reserved.</a:t>
            </a:r>
          </a:p>
        </p:txBody>
      </p:sp>
      <p:sp>
        <p:nvSpPr>
          <p:cNvPr id="2" name="TextBox 1"/>
          <p:cNvSpPr txBox="1"/>
          <p:nvPr/>
        </p:nvSpPr>
        <p:spPr>
          <a:xfrm>
            <a:off x="41563" y="1066800"/>
            <a:ext cx="9060873" cy="5816977"/>
          </a:xfrm>
          <a:prstGeom prst="rect">
            <a:avLst/>
          </a:prstGeom>
          <a:solidFill>
            <a:schemeClr val="tx1">
              <a:lumMod val="50000"/>
              <a:lumOff val="50000"/>
              <a:alpha val="58000"/>
            </a:schemeClr>
          </a:solidFill>
        </p:spPr>
        <p:txBody>
          <a:bodyPr wrap="square" rtlCol="0">
            <a:spAutoFit/>
          </a:bodyPr>
          <a:lstStyle/>
          <a:p>
            <a:pPr marL="285750" indent="-285750">
              <a:buFont typeface="Arial" charset="0"/>
              <a:buChar char="•"/>
            </a:pPr>
            <a:r>
              <a:rPr lang="en-US" sz="3100" b="1" dirty="0">
                <a:effectLst>
                  <a:glow rad="63500">
                    <a:schemeClr val="bg1">
                      <a:alpha val="40000"/>
                    </a:schemeClr>
                  </a:glow>
                </a:effectLst>
                <a:latin typeface="Century Gothic" panose="020B0502020202020204" pitchFamily="34" charset="0"/>
              </a:rPr>
              <a:t>1890—10% of US population controlled 90% of the wealth</a:t>
            </a:r>
          </a:p>
          <a:p>
            <a:pPr marL="285750" indent="-285750">
              <a:buFont typeface="Arial" charset="0"/>
              <a:buChar char="•"/>
            </a:pPr>
            <a:r>
              <a:rPr lang="en-US" sz="3100" b="1" dirty="0">
                <a:effectLst>
                  <a:glow rad="63500">
                    <a:schemeClr val="bg1">
                      <a:alpha val="40000"/>
                    </a:schemeClr>
                  </a:glow>
                </a:effectLst>
                <a:latin typeface="Century Gothic" panose="020B0502020202020204" pitchFamily="34" charset="0"/>
              </a:rPr>
              <a:t>New Wealthy-flaunted their wealth (example is Vanderbilt’s Biltmore House)</a:t>
            </a:r>
          </a:p>
          <a:p>
            <a:pPr marL="285750" indent="-285750">
              <a:buFont typeface="Arial" charset="0"/>
              <a:buChar char="•"/>
            </a:pPr>
            <a:r>
              <a:rPr lang="en-US" sz="3100" b="1" dirty="0">
                <a:effectLst>
                  <a:glow rad="63500">
                    <a:schemeClr val="bg1">
                      <a:alpha val="40000"/>
                    </a:schemeClr>
                  </a:glow>
                </a:effectLst>
                <a:latin typeface="Century Gothic" panose="020B0502020202020204" pitchFamily="34" charset="0"/>
              </a:rPr>
              <a:t>Horatio Alger - author of popular novels in which a poor man became rich through working hard</a:t>
            </a:r>
          </a:p>
          <a:p>
            <a:pPr marL="285750" indent="-285750">
              <a:buFont typeface="Arial" charset="0"/>
              <a:buChar char="•"/>
            </a:pPr>
            <a:r>
              <a:rPr lang="en-US" sz="3100" b="1" dirty="0">
                <a:effectLst>
                  <a:glow rad="63500">
                    <a:schemeClr val="bg1">
                      <a:alpha val="40000"/>
                    </a:schemeClr>
                  </a:glow>
                </a:effectLst>
                <a:latin typeface="Century Gothic" panose="020B0502020202020204" pitchFamily="34" charset="0"/>
              </a:rPr>
              <a:t>Mostly a myth, very few people went from poor to millionaire</a:t>
            </a:r>
          </a:p>
          <a:p>
            <a:pPr marL="285750" indent="-285750">
              <a:buFont typeface="Arial" charset="0"/>
              <a:buChar char="•"/>
            </a:pPr>
            <a:r>
              <a:rPr lang="en-US" sz="3100" b="1" dirty="0">
                <a:effectLst>
                  <a:glow rad="63500">
                    <a:schemeClr val="bg1">
                      <a:alpha val="40000"/>
                    </a:schemeClr>
                  </a:glow>
                </a:effectLst>
                <a:latin typeface="Century Gothic" panose="020B0502020202020204" pitchFamily="34" charset="0"/>
              </a:rPr>
              <a:t>Upward mobility (moving to higher economic bracket) was possible</a:t>
            </a:r>
          </a:p>
          <a:p>
            <a:pPr marL="285750" lvl="0" indent="-285750">
              <a:buFont typeface="Arial" charset="0"/>
              <a:buChar char="•"/>
            </a:pPr>
            <a:r>
              <a:rPr lang="en-US" sz="3100" b="1" dirty="0">
                <a:solidFill>
                  <a:prstClr val="black"/>
                </a:solidFill>
                <a:effectLst>
                  <a:glow rad="63500">
                    <a:schemeClr val="bg1">
                      <a:alpha val="40000"/>
                    </a:schemeClr>
                  </a:glow>
                </a:effectLst>
                <a:latin typeface="Century Gothic" panose="020B0502020202020204" pitchFamily="34" charset="0"/>
              </a:rPr>
              <a:t>Expanding Middle Class</a:t>
            </a:r>
          </a:p>
        </p:txBody>
      </p:sp>
      <p:sp>
        <p:nvSpPr>
          <p:cNvPr id="3" name="Rectangle 2"/>
          <p:cNvSpPr/>
          <p:nvPr/>
        </p:nvSpPr>
        <p:spPr>
          <a:xfrm>
            <a:off x="609600" y="76200"/>
            <a:ext cx="7772400" cy="914400"/>
          </a:xfrm>
          <a:prstGeom prst="rect">
            <a:avLst/>
          </a:prstGeom>
        </p:spPr>
        <p:txBody>
          <a:bodyPr wrap="none">
            <a:prstTxWarp prst="textPlain">
              <a:avLst/>
            </a:prstTxWarp>
            <a:spAutoFit/>
          </a:bodyPr>
          <a:lstStyle/>
          <a:p>
            <a:r>
              <a:rPr lang="en-US" sz="2800" b="1" dirty="0">
                <a:effectLst>
                  <a:glow rad="63500">
                    <a:schemeClr val="accent1">
                      <a:satMod val="175000"/>
                      <a:alpha val="40000"/>
                    </a:schemeClr>
                  </a:glow>
                </a:effectLst>
                <a:latin typeface="Century Gothic" panose="020B0502020202020204" pitchFamily="34" charset="0"/>
              </a:rPr>
              <a:t>IMPACT OF INDUSTRIALIZATION</a:t>
            </a:r>
          </a:p>
        </p:txBody>
      </p:sp>
    </p:spTree>
    <p:extLst>
      <p:ext uri="{BB962C8B-B14F-4D97-AF65-F5344CB8AC3E}">
        <p14:creationId xmlns:p14="http://schemas.microsoft.com/office/powerpoint/2010/main" val="1514433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4357255" y="6655290"/>
            <a:ext cx="4724400" cy="276999"/>
          </a:xfrm>
          <a:prstGeom prst="rect">
            <a:avLst/>
          </a:prstGeom>
          <a:noFill/>
        </p:spPr>
        <p:txBody>
          <a:bodyPr wrap="square" rtlCol="0">
            <a:spAutoFit/>
          </a:bodyPr>
          <a:lstStyle/>
          <a:p>
            <a:r>
              <a:rPr lang="en-US" sz="1200" dirty="0">
                <a:solidFill>
                  <a:schemeClr val="bg1">
                    <a:lumMod val="50000"/>
                  </a:schemeClr>
                </a:solidFill>
                <a:latin typeface="KG Primary Penmanship" panose="02000506000000020003" pitchFamily="2" charset="0"/>
              </a:rPr>
              <a:t>Copyright©2016 History Gal. All rights reserved.</a:t>
            </a:r>
          </a:p>
        </p:txBody>
      </p:sp>
      <p:sp>
        <p:nvSpPr>
          <p:cNvPr id="2" name="TextBox 1"/>
          <p:cNvSpPr txBox="1"/>
          <p:nvPr/>
        </p:nvSpPr>
        <p:spPr>
          <a:xfrm>
            <a:off x="0" y="653647"/>
            <a:ext cx="9393382" cy="6278642"/>
          </a:xfrm>
          <a:prstGeom prst="rect">
            <a:avLst/>
          </a:prstGeom>
          <a:solidFill>
            <a:schemeClr val="tx1">
              <a:lumMod val="50000"/>
              <a:lumOff val="50000"/>
              <a:alpha val="64000"/>
            </a:schemeClr>
          </a:solidFill>
        </p:spPr>
        <p:txBody>
          <a:bodyPr wrap="square" rtlCol="0">
            <a:spAutoFit/>
          </a:bodyPr>
          <a:lstStyle/>
          <a:p>
            <a:pPr marL="285750" indent="-285750">
              <a:buFont typeface="Arial" charset="0"/>
              <a:buChar char="•"/>
            </a:pPr>
            <a:r>
              <a:rPr lang="en-US" sz="3200" b="1" dirty="0">
                <a:effectLst>
                  <a:glow rad="63500">
                    <a:schemeClr val="bg1">
                      <a:alpha val="40000"/>
                    </a:schemeClr>
                  </a:glow>
                </a:effectLst>
                <a:latin typeface="Century Gothic" panose="020B0502020202020204" pitchFamily="34" charset="0"/>
              </a:rPr>
              <a:t>1900—2/3s of American worked for wages (10 hours/day, 6 days/week)</a:t>
            </a:r>
          </a:p>
          <a:p>
            <a:pPr marL="285750" indent="-285750">
              <a:buFont typeface="Arial" charset="0"/>
              <a:buChar char="•"/>
            </a:pPr>
            <a:r>
              <a:rPr lang="en-US" sz="3200" b="1" dirty="0">
                <a:effectLst>
                  <a:glow rad="63500">
                    <a:schemeClr val="bg1">
                      <a:alpha val="40000"/>
                    </a:schemeClr>
                  </a:glow>
                </a:effectLst>
                <a:latin typeface="Century Gothic" panose="020B0502020202020204" pitchFamily="34" charset="0"/>
              </a:rPr>
              <a:t>Low wages because there were more workers than jobs</a:t>
            </a:r>
          </a:p>
          <a:p>
            <a:pPr marL="285750" indent="-285750">
              <a:buFont typeface="Arial" charset="0"/>
              <a:buChar char="•"/>
            </a:pPr>
            <a:r>
              <a:rPr lang="en-US" sz="3200" b="1" dirty="0">
                <a:effectLst>
                  <a:glow rad="63500">
                    <a:schemeClr val="bg1">
                      <a:alpha val="40000"/>
                    </a:schemeClr>
                  </a:glow>
                </a:effectLst>
                <a:latin typeface="Century Gothic" panose="020B0502020202020204" pitchFamily="34" charset="0"/>
              </a:rPr>
              <a:t>11 million families averaged less than $380/year</a:t>
            </a:r>
          </a:p>
          <a:p>
            <a:pPr marL="285750" indent="-285750">
              <a:buFont typeface="Arial" charset="0"/>
              <a:buChar char="•"/>
            </a:pPr>
            <a:r>
              <a:rPr lang="en-US" sz="3200" b="1" dirty="0">
                <a:effectLst>
                  <a:glow rad="63500">
                    <a:schemeClr val="bg1">
                      <a:alpha val="40000"/>
                    </a:schemeClr>
                  </a:glow>
                </a:effectLst>
                <a:latin typeface="Century Gothic" panose="020B0502020202020204" pitchFamily="34" charset="0"/>
              </a:rPr>
              <a:t>1/5 women worked, most were young and single, in industries that were extensions of the home (textile, food processing)</a:t>
            </a:r>
          </a:p>
          <a:p>
            <a:pPr marL="285750" indent="-285750">
              <a:buFont typeface="Arial" charset="0"/>
              <a:buChar char="•"/>
            </a:pPr>
            <a:r>
              <a:rPr lang="en-US" sz="3200" b="1" dirty="0">
                <a:effectLst>
                  <a:glow rad="63500">
                    <a:schemeClr val="bg1">
                      <a:alpha val="40000"/>
                    </a:schemeClr>
                  </a:glow>
                </a:effectLst>
                <a:latin typeface="Century Gothic" panose="020B0502020202020204" pitchFamily="34" charset="0"/>
              </a:rPr>
              <a:t>As demand for clerical workers increased women became secretaries, book keepers, typists and telephone operators</a:t>
            </a:r>
          </a:p>
          <a:p>
            <a:endParaRPr lang="en-US" dirty="0"/>
          </a:p>
        </p:txBody>
      </p:sp>
      <p:sp>
        <p:nvSpPr>
          <p:cNvPr id="4" name="Rectangle 3"/>
          <p:cNvSpPr/>
          <p:nvPr/>
        </p:nvSpPr>
        <p:spPr>
          <a:xfrm>
            <a:off x="157254" y="6553888"/>
            <a:ext cx="5019491" cy="369332"/>
          </a:xfrm>
          <a:prstGeom prst="rect">
            <a:avLst/>
          </a:prstGeom>
        </p:spPr>
        <p:txBody>
          <a:bodyPr wrap="square">
            <a:spAutoFit/>
          </a:bodyPr>
          <a:lstStyle/>
          <a:p>
            <a:r>
              <a:rPr lang="en-US" dirty="0">
                <a:hlinkClick r:id="rId3"/>
              </a:rPr>
              <a:t>Crash Course Video: The Industrial Revolution </a:t>
            </a:r>
            <a:endParaRPr lang="en-US" dirty="0"/>
          </a:p>
        </p:txBody>
      </p:sp>
      <p:sp>
        <p:nvSpPr>
          <p:cNvPr id="7" name="Rectangle 6"/>
          <p:cNvSpPr/>
          <p:nvPr/>
        </p:nvSpPr>
        <p:spPr>
          <a:xfrm>
            <a:off x="2667000" y="-76200"/>
            <a:ext cx="4022255" cy="707886"/>
          </a:xfrm>
          <a:prstGeom prst="rect">
            <a:avLst/>
          </a:prstGeom>
        </p:spPr>
        <p:txBody>
          <a:bodyPr wrap="none">
            <a:spAutoFit/>
          </a:bodyPr>
          <a:lstStyle/>
          <a:p>
            <a:pPr lvl="0"/>
            <a:r>
              <a:rPr lang="en-US" sz="4000" b="1" dirty="0">
                <a:solidFill>
                  <a:prstClr val="black"/>
                </a:solidFill>
                <a:latin typeface="Century Gothic" panose="020B0502020202020204" pitchFamily="34" charset="0"/>
              </a:rPr>
              <a:t>WAGE EARNERS</a:t>
            </a:r>
          </a:p>
        </p:txBody>
      </p:sp>
    </p:spTree>
    <p:extLst>
      <p:ext uri="{BB962C8B-B14F-4D97-AF65-F5344CB8AC3E}">
        <p14:creationId xmlns:p14="http://schemas.microsoft.com/office/powerpoint/2010/main" val="1879834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circle(in)">
                                      <p:cBhvr>
                                        <p:cTn id="30"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84727" y="1627940"/>
            <a:ext cx="4943728" cy="2215991"/>
          </a:xfrm>
          <a:prstGeom prst="rect">
            <a:avLst/>
          </a:prstGeom>
          <a:noFill/>
        </p:spPr>
        <p:txBody>
          <a:bodyPr wrap="square" rtlCol="0">
            <a:spAutoFit/>
          </a:bodyPr>
          <a:lstStyle/>
          <a:p>
            <a:pPr algn="ctr"/>
            <a:r>
              <a:rPr lang="en-US" sz="4000" b="1" dirty="0">
                <a:ln>
                  <a:solidFill>
                    <a:sysClr val="windowText" lastClr="000000"/>
                  </a:solidFill>
                </a:ln>
                <a:solidFill>
                  <a:schemeClr val="bg1"/>
                </a:solidFill>
                <a:latin typeface="Century Gothic" panose="020B0502020202020204" pitchFamily="34" charset="0"/>
              </a:rPr>
              <a:t>JP Morgan:</a:t>
            </a:r>
          </a:p>
          <a:p>
            <a:pPr algn="ctr"/>
            <a:r>
              <a:rPr lang="en-US" sz="4000" b="1" dirty="0">
                <a:ln>
                  <a:solidFill>
                    <a:sysClr val="windowText" lastClr="000000"/>
                  </a:solidFill>
                </a:ln>
                <a:solidFill>
                  <a:schemeClr val="bg1"/>
                </a:solidFill>
                <a:latin typeface="Century Gothic" panose="020B0502020202020204" pitchFamily="34" charset="0"/>
              </a:rPr>
              <a:t>Made his fortune in Banking, Finance</a:t>
            </a:r>
          </a:p>
          <a:p>
            <a:endParaRPr lang="en-US"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8455" y="1767766"/>
            <a:ext cx="3692321" cy="4937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7200" y="3630681"/>
            <a:ext cx="3863073" cy="3051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Tree>
    <p:extLst>
      <p:ext uri="{BB962C8B-B14F-4D97-AF65-F5344CB8AC3E}">
        <p14:creationId xmlns:p14="http://schemas.microsoft.com/office/powerpoint/2010/main" val="181197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wipe(down)">
                                      <p:cBhvr>
                                        <p:cTn id="13"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953163" y="3498740"/>
            <a:ext cx="5047673" cy="1938992"/>
          </a:xfrm>
          <a:prstGeom prst="rect">
            <a:avLst/>
          </a:prstGeom>
          <a:noFill/>
        </p:spPr>
        <p:txBody>
          <a:bodyPr wrap="square" rtlCol="0">
            <a:spAutoFit/>
          </a:bodyPr>
          <a:lstStyle/>
          <a:p>
            <a:pPr algn="ctr"/>
            <a:r>
              <a:rPr lang="en-US" sz="4000" b="1" dirty="0">
                <a:ln>
                  <a:solidFill>
                    <a:sysClr val="windowText" lastClr="000000"/>
                  </a:solidFill>
                </a:ln>
                <a:solidFill>
                  <a:schemeClr val="bg1"/>
                </a:solidFill>
                <a:latin typeface="Century Gothic" panose="020B0502020202020204" pitchFamily="34" charset="0"/>
              </a:rPr>
              <a:t>Andrew W. Mellon:</a:t>
            </a:r>
          </a:p>
          <a:p>
            <a:pPr algn="ctr"/>
            <a:r>
              <a:rPr lang="en-US" sz="4000" b="1" dirty="0">
                <a:ln>
                  <a:solidFill>
                    <a:sysClr val="windowText" lastClr="000000"/>
                  </a:solidFill>
                </a:ln>
                <a:solidFill>
                  <a:schemeClr val="bg1"/>
                </a:solidFill>
                <a:latin typeface="Century Gothic" panose="020B0502020202020204" pitchFamily="34" charset="0"/>
              </a:rPr>
              <a:t>Made his fortune in finance and oil</a:t>
            </a:r>
          </a:p>
        </p:txBody>
      </p:sp>
      <p:sp>
        <p:nvSpPr>
          <p:cNvPr id="6" name="TextBox 5"/>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
        <p:nvSpPr>
          <p:cNvPr id="3" name="Rectangle 2"/>
          <p:cNvSpPr/>
          <p:nvPr/>
        </p:nvSpPr>
        <p:spPr>
          <a:xfrm>
            <a:off x="2743200" y="1872013"/>
            <a:ext cx="2592216" cy="1477328"/>
          </a:xfrm>
          <a:prstGeom prst="rect">
            <a:avLst/>
          </a:prstGeom>
        </p:spPr>
        <p:txBody>
          <a:bodyPr wrap="square">
            <a:spAutoFit/>
          </a:bodyPr>
          <a:lstStyle/>
          <a:p>
            <a:r>
              <a:rPr lang="en-US" dirty="0"/>
              <a:t>“Give tax breaks to large corporations, so that money can trickle down to the general public, in the form of extra jobs.”</a:t>
            </a:r>
          </a:p>
        </p:txBody>
      </p:sp>
    </p:spTree>
    <p:extLst>
      <p:ext uri="{BB962C8B-B14F-4D97-AF65-F5344CB8AC3E}">
        <p14:creationId xmlns:p14="http://schemas.microsoft.com/office/powerpoint/2010/main" val="2001483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48442" y="2990654"/>
            <a:ext cx="4648199" cy="3816429"/>
          </a:xfrm>
          <a:prstGeom prst="rect">
            <a:avLst/>
          </a:prstGeom>
          <a:noFill/>
        </p:spPr>
        <p:txBody>
          <a:bodyPr wrap="square" rtlCol="0">
            <a:spAutoFit/>
          </a:bodyPr>
          <a:lstStyle/>
          <a:p>
            <a:r>
              <a:rPr lang="en-US" sz="3200" b="1" dirty="0">
                <a:ln>
                  <a:solidFill>
                    <a:sysClr val="windowText" lastClr="000000"/>
                  </a:solidFill>
                </a:ln>
                <a:solidFill>
                  <a:schemeClr val="bg1"/>
                </a:solidFill>
                <a:latin typeface="Century Gothic" panose="020B0502020202020204" pitchFamily="34" charset="0"/>
              </a:rPr>
              <a:t>John Jacob Astor:</a:t>
            </a:r>
          </a:p>
          <a:p>
            <a:r>
              <a:rPr lang="en-US" sz="3200" b="1" dirty="0">
                <a:ln>
                  <a:solidFill>
                    <a:sysClr val="windowText" lastClr="000000"/>
                  </a:solidFill>
                </a:ln>
                <a:solidFill>
                  <a:schemeClr val="bg1"/>
                </a:solidFill>
                <a:latin typeface="Century Gothic" panose="020B0502020202020204" pitchFamily="34" charset="0"/>
              </a:rPr>
              <a:t>*Made his fortune in real estate and fur</a:t>
            </a:r>
          </a:p>
          <a:p>
            <a:r>
              <a:rPr lang="en-US" sz="3200" b="1" dirty="0">
                <a:ln>
                  <a:solidFill>
                    <a:sysClr val="windowText" lastClr="000000"/>
                  </a:solidFill>
                </a:ln>
                <a:solidFill>
                  <a:schemeClr val="bg1"/>
                </a:solidFill>
                <a:latin typeface="Century Gothic" panose="020B0502020202020204" pitchFamily="34" charset="0"/>
              </a:rPr>
              <a:t>*He was the first multi-millionaire in US</a:t>
            </a:r>
          </a:p>
          <a:p>
            <a:r>
              <a:rPr lang="en-US" sz="3200" b="1" dirty="0">
                <a:ln>
                  <a:solidFill>
                    <a:sysClr val="windowText" lastClr="000000"/>
                  </a:solidFill>
                </a:ln>
                <a:solidFill>
                  <a:schemeClr val="bg1"/>
                </a:solidFill>
                <a:latin typeface="Century Gothic" panose="020B0502020202020204" pitchFamily="34" charset="0"/>
              </a:rPr>
              <a:t>*His great-grandson died on Titanic in 1912</a:t>
            </a:r>
          </a:p>
          <a:p>
            <a:endParaRPr lang="en-US" dirty="0"/>
          </a:p>
        </p:txBody>
      </p:sp>
      <p:sp>
        <p:nvSpPr>
          <p:cNvPr id="6" name="TextBox 5"/>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
        <p:nvSpPr>
          <p:cNvPr id="3" name="Rectangle 2"/>
          <p:cNvSpPr/>
          <p:nvPr/>
        </p:nvSpPr>
        <p:spPr>
          <a:xfrm>
            <a:off x="3962400" y="1869660"/>
            <a:ext cx="2743200" cy="1200329"/>
          </a:xfrm>
          <a:prstGeom prst="rect">
            <a:avLst/>
          </a:prstGeom>
        </p:spPr>
        <p:txBody>
          <a:bodyPr wrap="square">
            <a:spAutoFit/>
          </a:bodyPr>
          <a:lstStyle/>
          <a:p>
            <a:r>
              <a:rPr lang="en-US" dirty="0"/>
              <a:t>“The first hundred thousand - that was hard to get, but afterwards, it was easy to make more.”</a:t>
            </a:r>
            <a:endParaRPr lang="en-US" dirty="0">
              <a:effectLst/>
            </a:endParaRPr>
          </a:p>
        </p:txBody>
      </p:sp>
    </p:spTree>
    <p:extLst>
      <p:ext uri="{BB962C8B-B14F-4D97-AF65-F5344CB8AC3E}">
        <p14:creationId xmlns:p14="http://schemas.microsoft.com/office/powerpoint/2010/main" val="2491927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
        <p:nvSpPr>
          <p:cNvPr id="2" name="TextBox 1"/>
          <p:cNvSpPr txBox="1"/>
          <p:nvPr/>
        </p:nvSpPr>
        <p:spPr>
          <a:xfrm>
            <a:off x="3997036" y="2057400"/>
            <a:ext cx="5354782" cy="3785652"/>
          </a:xfrm>
          <a:prstGeom prst="rect">
            <a:avLst/>
          </a:prstGeom>
          <a:noFill/>
        </p:spPr>
        <p:txBody>
          <a:bodyPr wrap="square" rtlCol="0">
            <a:spAutoFit/>
          </a:bodyPr>
          <a:lstStyle/>
          <a:p>
            <a:r>
              <a:rPr lang="en-US" sz="4800" b="1" dirty="0">
                <a:ln>
                  <a:solidFill>
                    <a:sysClr val="windowText" lastClr="000000"/>
                  </a:solidFill>
                </a:ln>
                <a:solidFill>
                  <a:schemeClr val="bg1"/>
                </a:solidFill>
                <a:latin typeface="Century Gothic" panose="020B0502020202020204" pitchFamily="34" charset="0"/>
              </a:rPr>
              <a:t>James B. Duke:</a:t>
            </a:r>
          </a:p>
          <a:p>
            <a:r>
              <a:rPr lang="en-US" sz="4800" b="1" dirty="0">
                <a:ln>
                  <a:solidFill>
                    <a:sysClr val="windowText" lastClr="000000"/>
                  </a:solidFill>
                </a:ln>
                <a:solidFill>
                  <a:schemeClr val="bg1"/>
                </a:solidFill>
                <a:latin typeface="Century Gothic" panose="020B0502020202020204" pitchFamily="34" charset="0"/>
              </a:rPr>
              <a:t>Made his fortune in cigarette manufacturing and marketing</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18" y="1905000"/>
            <a:ext cx="3329536" cy="4839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6113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
        <p:nvSpPr>
          <p:cNvPr id="2" name="TextBox 1"/>
          <p:cNvSpPr txBox="1"/>
          <p:nvPr/>
        </p:nvSpPr>
        <p:spPr>
          <a:xfrm>
            <a:off x="533400" y="3651903"/>
            <a:ext cx="4211782" cy="2123658"/>
          </a:xfrm>
          <a:prstGeom prst="rect">
            <a:avLst/>
          </a:prstGeom>
          <a:noFill/>
        </p:spPr>
        <p:txBody>
          <a:bodyPr wrap="square" rtlCol="0">
            <a:spAutoFit/>
          </a:bodyPr>
          <a:lstStyle/>
          <a:p>
            <a:r>
              <a:rPr lang="en-US" sz="4400" b="1" dirty="0">
                <a:ln>
                  <a:solidFill>
                    <a:sysClr val="windowText" lastClr="000000"/>
                  </a:solidFill>
                </a:ln>
                <a:solidFill>
                  <a:schemeClr val="bg1"/>
                </a:solidFill>
                <a:latin typeface="Century Gothic" panose="020B0502020202020204" pitchFamily="34" charset="0"/>
              </a:rPr>
              <a:t>Marshall Field:</a:t>
            </a:r>
          </a:p>
          <a:p>
            <a:r>
              <a:rPr lang="en-US" sz="4400" b="1" dirty="0">
                <a:ln>
                  <a:solidFill>
                    <a:sysClr val="windowText" lastClr="000000"/>
                  </a:solidFill>
                </a:ln>
                <a:solidFill>
                  <a:schemeClr val="bg1"/>
                </a:solidFill>
                <a:latin typeface="Century Gothic" panose="020B0502020202020204" pitchFamily="34" charset="0"/>
              </a:rPr>
              <a:t>Made his fortune in retail</a:t>
            </a:r>
          </a:p>
        </p:txBody>
      </p:sp>
      <p:sp>
        <p:nvSpPr>
          <p:cNvPr id="3" name="Rectangle 2"/>
          <p:cNvSpPr/>
          <p:nvPr/>
        </p:nvSpPr>
        <p:spPr>
          <a:xfrm>
            <a:off x="55418" y="6387412"/>
            <a:ext cx="4572000" cy="369332"/>
          </a:xfrm>
          <a:prstGeom prst="rect">
            <a:avLst/>
          </a:prstGeom>
        </p:spPr>
        <p:txBody>
          <a:bodyPr>
            <a:spAutoFit/>
          </a:bodyPr>
          <a:lstStyle/>
          <a:p>
            <a:r>
              <a:rPr lang="en-US" dirty="0">
                <a:hlinkClick r:id="rId3"/>
              </a:rPr>
              <a:t>PBS Article about Field </a:t>
            </a:r>
            <a:endParaRPr lang="en-US" dirty="0"/>
          </a:p>
        </p:txBody>
      </p:sp>
      <p:sp>
        <p:nvSpPr>
          <p:cNvPr id="9" name="TextBox 8"/>
          <p:cNvSpPr txBox="1"/>
          <p:nvPr/>
        </p:nvSpPr>
        <p:spPr>
          <a:xfrm>
            <a:off x="3917373" y="2004793"/>
            <a:ext cx="2590800" cy="1323439"/>
          </a:xfrm>
          <a:prstGeom prst="rect">
            <a:avLst/>
          </a:prstGeom>
          <a:noFill/>
        </p:spPr>
        <p:txBody>
          <a:bodyPr wrap="square" rtlCol="0">
            <a:spAutoFit/>
          </a:bodyPr>
          <a:lstStyle/>
          <a:p>
            <a:pPr algn="ctr"/>
            <a:r>
              <a:rPr lang="en-US" sz="2000" dirty="0"/>
              <a:t>“Goodwill is the only asset that competition cannot undersell or destroy.”</a:t>
            </a:r>
          </a:p>
        </p:txBody>
      </p:sp>
    </p:spTree>
    <p:extLst>
      <p:ext uri="{BB962C8B-B14F-4D97-AF65-F5344CB8AC3E}">
        <p14:creationId xmlns:p14="http://schemas.microsoft.com/office/powerpoint/2010/main" val="1058280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
        <p:nvSpPr>
          <p:cNvPr id="2" name="TextBox 1"/>
          <p:cNvSpPr txBox="1"/>
          <p:nvPr/>
        </p:nvSpPr>
        <p:spPr>
          <a:xfrm>
            <a:off x="3962401" y="3559248"/>
            <a:ext cx="5084617" cy="2123658"/>
          </a:xfrm>
          <a:prstGeom prst="rect">
            <a:avLst/>
          </a:prstGeom>
          <a:noFill/>
        </p:spPr>
        <p:txBody>
          <a:bodyPr wrap="square" rtlCol="0">
            <a:spAutoFit/>
          </a:bodyPr>
          <a:lstStyle/>
          <a:p>
            <a:r>
              <a:rPr lang="en-US" sz="4400" b="1" dirty="0">
                <a:ln>
                  <a:solidFill>
                    <a:sysClr val="windowText" lastClr="000000"/>
                  </a:solidFill>
                </a:ln>
                <a:solidFill>
                  <a:schemeClr val="bg1"/>
                </a:solidFill>
                <a:latin typeface="Century Gothic" panose="020B0502020202020204" pitchFamily="34" charset="0"/>
              </a:rPr>
              <a:t>Henry Clay Frick:</a:t>
            </a:r>
          </a:p>
          <a:p>
            <a:r>
              <a:rPr lang="en-US" sz="4400" b="1" dirty="0">
                <a:ln>
                  <a:solidFill>
                    <a:sysClr val="windowText" lastClr="000000"/>
                  </a:solidFill>
                </a:ln>
                <a:solidFill>
                  <a:schemeClr val="bg1"/>
                </a:solidFill>
                <a:latin typeface="Century Gothic" panose="020B0502020202020204" pitchFamily="34" charset="0"/>
              </a:rPr>
              <a:t>Made his fortune in steel</a:t>
            </a:r>
          </a:p>
        </p:txBody>
      </p:sp>
      <p:sp>
        <p:nvSpPr>
          <p:cNvPr id="7" name="Rectangle 6"/>
          <p:cNvSpPr/>
          <p:nvPr/>
        </p:nvSpPr>
        <p:spPr>
          <a:xfrm>
            <a:off x="2819400" y="2000209"/>
            <a:ext cx="2792153" cy="923330"/>
          </a:xfrm>
          <a:prstGeom prst="rect">
            <a:avLst/>
          </a:prstGeom>
        </p:spPr>
        <p:txBody>
          <a:bodyPr wrap="square">
            <a:spAutoFit/>
          </a:bodyPr>
          <a:lstStyle/>
          <a:p>
            <a:pPr algn="ctr"/>
            <a:r>
              <a:rPr lang="en-US" dirty="0"/>
              <a:t> I “was twice shot, but not dangerously” by an anarchist in 1882.</a:t>
            </a:r>
          </a:p>
        </p:txBody>
      </p:sp>
    </p:spTree>
    <p:extLst>
      <p:ext uri="{BB962C8B-B14F-4D97-AF65-F5344CB8AC3E}">
        <p14:creationId xmlns:p14="http://schemas.microsoft.com/office/powerpoint/2010/main" val="152353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07818" y="160608"/>
            <a:ext cx="8839200" cy="1446550"/>
          </a:xfrm>
          <a:prstGeom prst="rect">
            <a:avLst/>
          </a:prstGeom>
          <a:noFill/>
        </p:spPr>
        <p:txBody>
          <a:bodyPr wrap="square" rtlCol="0">
            <a:prstTxWarp prst="textPlain">
              <a:avLst/>
            </a:prstTxWarp>
            <a:spAutoFit/>
          </a:bodyPr>
          <a:lstStyle/>
          <a:p>
            <a:pPr algn="ctr"/>
            <a:r>
              <a:rPr lang="en-US" sz="4400" b="1" dirty="0">
                <a:effectLst>
                  <a:glow rad="63500">
                    <a:schemeClr val="bg1">
                      <a:alpha val="40000"/>
                    </a:schemeClr>
                  </a:glow>
                </a:effectLst>
                <a:latin typeface="Century Gothic" panose="020B0502020202020204" pitchFamily="34" charset="0"/>
              </a:rPr>
              <a:t>ROBBER BARONS OR </a:t>
            </a:r>
          </a:p>
          <a:p>
            <a:pPr algn="ctr"/>
            <a:r>
              <a:rPr lang="en-US" sz="4400" b="1" dirty="0">
                <a:effectLst>
                  <a:glow rad="63500">
                    <a:schemeClr val="bg1">
                      <a:alpha val="40000"/>
                    </a:schemeClr>
                  </a:glow>
                </a:effectLst>
                <a:latin typeface="Century Gothic" panose="020B0502020202020204" pitchFamily="34" charset="0"/>
              </a:rPr>
              <a:t>CAPTAINS OF INDUSTRY?</a:t>
            </a:r>
          </a:p>
        </p:txBody>
      </p:sp>
      <p:sp>
        <p:nvSpPr>
          <p:cNvPr id="2" name="TextBox 1"/>
          <p:cNvSpPr txBox="1"/>
          <p:nvPr/>
        </p:nvSpPr>
        <p:spPr>
          <a:xfrm>
            <a:off x="17292" y="3124200"/>
            <a:ext cx="4211782" cy="3416320"/>
          </a:xfrm>
          <a:prstGeom prst="rect">
            <a:avLst/>
          </a:prstGeom>
          <a:noFill/>
        </p:spPr>
        <p:txBody>
          <a:bodyPr wrap="square" rtlCol="0">
            <a:spAutoFit/>
          </a:bodyPr>
          <a:lstStyle/>
          <a:p>
            <a:r>
              <a:rPr lang="en-US" sz="5400" b="1" dirty="0">
                <a:ln>
                  <a:solidFill>
                    <a:sysClr val="windowText" lastClr="000000"/>
                  </a:solidFill>
                </a:ln>
                <a:solidFill>
                  <a:schemeClr val="bg1"/>
                </a:solidFill>
                <a:latin typeface="Century Gothic" panose="020B0502020202020204" pitchFamily="34" charset="0"/>
              </a:rPr>
              <a:t>Jay Gould:</a:t>
            </a:r>
          </a:p>
          <a:p>
            <a:r>
              <a:rPr lang="en-US" sz="5400" b="1" dirty="0">
                <a:ln>
                  <a:solidFill>
                    <a:sysClr val="windowText" lastClr="000000"/>
                  </a:solidFill>
                </a:ln>
                <a:solidFill>
                  <a:schemeClr val="bg1"/>
                </a:solidFill>
                <a:latin typeface="Century Gothic" panose="020B0502020202020204" pitchFamily="34" charset="0"/>
              </a:rPr>
              <a:t>Made his fortune in Railroads</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516" y="1977787"/>
            <a:ext cx="3334422" cy="4689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21606" y="1524000"/>
            <a:ext cx="3346580" cy="2362200"/>
          </a:xfrm>
          <a:prstGeom prst="rect">
            <a:avLst/>
          </a:prstGeom>
        </p:spPr>
      </p:pic>
      <p:sp>
        <p:nvSpPr>
          <p:cNvPr id="5" name="Rectangle 4"/>
          <p:cNvSpPr/>
          <p:nvPr/>
        </p:nvSpPr>
        <p:spPr>
          <a:xfrm>
            <a:off x="3651670" y="1794534"/>
            <a:ext cx="2838190" cy="1600438"/>
          </a:xfrm>
          <a:prstGeom prst="rect">
            <a:avLst/>
          </a:prstGeom>
        </p:spPr>
        <p:txBody>
          <a:bodyPr wrap="square">
            <a:spAutoFit/>
          </a:bodyPr>
          <a:lstStyle/>
          <a:p>
            <a:r>
              <a:rPr lang="en-US" sz="1400" dirty="0"/>
              <a:t>“Corporations are going, we are told, to destroy the country. But what would this country be but for corporations? Who have developed it? Corporations. Who transact the most marvelous business the world has ever seen? Corporations.” </a:t>
            </a:r>
          </a:p>
        </p:txBody>
      </p:sp>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11726">
            <a:off x="1080714" y="743679"/>
            <a:ext cx="5750222" cy="544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00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531"/>
                                        </p:tgtEl>
                                        <p:attrNameLst>
                                          <p:attrName>style.visibility</p:attrName>
                                        </p:attrNameLst>
                                      </p:cBhvr>
                                      <p:to>
                                        <p:strVal val="visible"/>
                                      </p:to>
                                    </p:set>
                                    <p:animEffect transition="in" filter="fade">
                                      <p:cBhvr>
                                        <p:cTn id="13" dur="1000"/>
                                        <p:tgtEl>
                                          <p:spTgt spid="22531"/>
                                        </p:tgtEl>
                                      </p:cBhvr>
                                    </p:animEffect>
                                    <p:anim calcmode="lin" valueType="num">
                                      <p:cBhvr>
                                        <p:cTn id="14" dur="1000" fill="hold"/>
                                        <p:tgtEl>
                                          <p:spTgt spid="22531"/>
                                        </p:tgtEl>
                                        <p:attrNameLst>
                                          <p:attrName>ppt_x</p:attrName>
                                        </p:attrNameLst>
                                      </p:cBhvr>
                                      <p:tavLst>
                                        <p:tav tm="0">
                                          <p:val>
                                            <p:strVal val="#ppt_x"/>
                                          </p:val>
                                        </p:tav>
                                        <p:tav tm="100000">
                                          <p:val>
                                            <p:strVal val="#ppt_x"/>
                                          </p:val>
                                        </p:tav>
                                      </p:tavLst>
                                    </p:anim>
                                    <p:anim calcmode="lin" valueType="num">
                                      <p:cBhvr>
                                        <p:cTn id="15"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745</Words>
  <Application>Microsoft Office PowerPoint</Application>
  <PresentationFormat>On-screen Show (4:3)</PresentationFormat>
  <Paragraphs>96</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KG Primary Penmanship</vt:lpstr>
      <vt:lpstr>Office Theme</vt:lpstr>
      <vt:lpstr>Rise of Industrial America  1865-1900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 of Industrial America 1865-1900</dc:title>
  <dc:creator>1</dc:creator>
  <cp:lastModifiedBy>Bayne, Ryan</cp:lastModifiedBy>
  <cp:revision>199</cp:revision>
  <dcterms:created xsi:type="dcterms:W3CDTF">2016-09-10T18:20:34Z</dcterms:created>
  <dcterms:modified xsi:type="dcterms:W3CDTF">2019-10-30T14:27:18Z</dcterms:modified>
</cp:coreProperties>
</file>